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64" r:id="rId2"/>
  </p:sldMasterIdLst>
  <p:notesMasterIdLst>
    <p:notesMasterId r:id="rId72"/>
  </p:notesMasterIdLst>
  <p:sldIdLst>
    <p:sldId id="258" r:id="rId3"/>
    <p:sldId id="386" r:id="rId4"/>
    <p:sldId id="304" r:id="rId5"/>
    <p:sldId id="326" r:id="rId6"/>
    <p:sldId id="305" r:id="rId7"/>
    <p:sldId id="320" r:id="rId8"/>
    <p:sldId id="329" r:id="rId9"/>
    <p:sldId id="307" r:id="rId10"/>
    <p:sldId id="331" r:id="rId11"/>
    <p:sldId id="330" r:id="rId12"/>
    <p:sldId id="332" r:id="rId13"/>
    <p:sldId id="385" r:id="rId14"/>
    <p:sldId id="317" r:id="rId15"/>
    <p:sldId id="308" r:id="rId16"/>
    <p:sldId id="379" r:id="rId17"/>
    <p:sldId id="380" r:id="rId18"/>
    <p:sldId id="314" r:id="rId19"/>
    <p:sldId id="333" r:id="rId20"/>
    <p:sldId id="318" r:id="rId21"/>
    <p:sldId id="334" r:id="rId22"/>
    <p:sldId id="338" r:id="rId23"/>
    <p:sldId id="336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81" r:id="rId34"/>
    <p:sldId id="383" r:id="rId35"/>
    <p:sldId id="384" r:id="rId36"/>
    <p:sldId id="310" r:id="rId37"/>
    <p:sldId id="352" r:id="rId38"/>
    <p:sldId id="353" r:id="rId39"/>
    <p:sldId id="354" r:id="rId40"/>
    <p:sldId id="355" r:id="rId41"/>
    <p:sldId id="356" r:id="rId42"/>
    <p:sldId id="357" r:id="rId43"/>
    <p:sldId id="311" r:id="rId44"/>
    <p:sldId id="358" r:id="rId45"/>
    <p:sldId id="359" r:id="rId46"/>
    <p:sldId id="360" r:id="rId47"/>
    <p:sldId id="321" r:id="rId48"/>
    <p:sldId id="322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06" r:id="rId58"/>
    <p:sldId id="319" r:id="rId59"/>
    <p:sldId id="369" r:id="rId60"/>
    <p:sldId id="370" r:id="rId61"/>
    <p:sldId id="371" r:id="rId62"/>
    <p:sldId id="372" r:id="rId63"/>
    <p:sldId id="374" r:id="rId64"/>
    <p:sldId id="375" r:id="rId65"/>
    <p:sldId id="376" r:id="rId66"/>
    <p:sldId id="377" r:id="rId67"/>
    <p:sldId id="378" r:id="rId68"/>
    <p:sldId id="324" r:id="rId69"/>
    <p:sldId id="327" r:id="rId70"/>
    <p:sldId id="283" r:id="rId7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>
          <p15:clr>
            <a:srgbClr val="A4A3A4"/>
          </p15:clr>
        </p15:guide>
        <p15:guide id="2" orient="horz" pos="912">
          <p15:clr>
            <a:srgbClr val="A4A3A4"/>
          </p15:clr>
        </p15:guide>
        <p15:guide id="3" orient="horz" pos="3832">
          <p15:clr>
            <a:srgbClr val="A4A3A4"/>
          </p15:clr>
        </p15:guide>
        <p15:guide id="4" pos="5282">
          <p15:clr>
            <a:srgbClr val="A4A3A4"/>
          </p15:clr>
        </p15:guide>
        <p15:guide id="5" pos="379">
          <p15:clr>
            <a:srgbClr val="A4A3A4"/>
          </p15:clr>
        </p15:guide>
        <p15:guide id="6" pos="2590">
          <p15:clr>
            <a:srgbClr val="A4A3A4"/>
          </p15:clr>
        </p15:guide>
        <p15:guide id="7" pos="26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a Adib" initials="RA" lastIdx="14" clrIdx="0">
    <p:extLst>
      <p:ext uri="{19B8F6BF-5375-455C-9EA6-DF929625EA0E}">
        <p15:presenceInfo xmlns:p15="http://schemas.microsoft.com/office/powerpoint/2012/main" userId="S-1-5-21-105422770-3925311859-3175272333-2314" providerId="AD"/>
      </p:ext>
    </p:extLst>
  </p:cmAuthor>
  <p:cmAuthor id="2" name="Flavia Guerra" initials="FG" lastIdx="2" clrIdx="1">
    <p:extLst>
      <p:ext uri="{19B8F6BF-5375-455C-9EA6-DF929625EA0E}">
        <p15:presenceInfo xmlns:p15="http://schemas.microsoft.com/office/powerpoint/2012/main" userId="S-1-5-21-105422770-3925311859-3175272333-5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BD6"/>
    <a:srgbClr val="FECC0F"/>
    <a:srgbClr val="0075AC"/>
    <a:srgbClr val="0077AE"/>
    <a:srgbClr val="00933C"/>
    <a:srgbClr val="E9EDF6"/>
    <a:srgbClr val="E6E7EC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8" autoAdjust="0"/>
    <p:restoredTop sz="78711" autoAdjust="0"/>
  </p:normalViewPr>
  <p:slideViewPr>
    <p:cSldViewPr snapToGrid="0" snapToObjects="1" showGuides="1">
      <p:cViewPr varScale="1">
        <p:scale>
          <a:sx n="86" d="100"/>
          <a:sy n="86" d="100"/>
        </p:scale>
        <p:origin x="2328" y="96"/>
      </p:cViewPr>
      <p:guideLst>
        <p:guide orient="horz" pos="557"/>
        <p:guide orient="horz" pos="912"/>
        <p:guide orient="horz" pos="3832"/>
        <p:guide pos="5282"/>
        <p:guide pos="379"/>
        <p:guide pos="2590"/>
        <p:guide pos="26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86378-805A-7A4F-91D9-2DABA2034258}" type="datetimeFigureOut">
              <a:rPr lang="de-DE"/>
              <a:pPr/>
              <a:t>24.10.2018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55F8-C9B9-834C-8057-69D144C4088E}" type="slidenum">
              <a:rPr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86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5688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="1" dirty="0"/>
              <a:t>The</a:t>
            </a:r>
            <a:r>
              <a:rPr lang="fr-FR" b="1" baseline="0" dirty="0"/>
              <a:t> RE </a:t>
            </a:r>
            <a:r>
              <a:rPr lang="fr-FR" b="1" baseline="0" dirty="0" err="1"/>
              <a:t>share</a:t>
            </a:r>
            <a:r>
              <a:rPr lang="fr-FR" b="1" baseline="0" dirty="0"/>
              <a:t> in </a:t>
            </a:r>
            <a:r>
              <a:rPr lang="fr-FR" b="1" baseline="0" dirty="0" err="1"/>
              <a:t>heating</a:t>
            </a:r>
            <a:r>
              <a:rPr lang="fr-FR" b="1" baseline="0" dirty="0"/>
              <a:t> in </a:t>
            </a:r>
            <a:r>
              <a:rPr lang="fr-FR" b="1" baseline="0" dirty="0" err="1"/>
              <a:t>cooling</a:t>
            </a:r>
            <a:r>
              <a:rPr lang="fr-FR" b="1" baseline="0" dirty="0"/>
              <a:t> </a:t>
            </a:r>
            <a:r>
              <a:rPr lang="fr-FR" b="1" baseline="0" dirty="0" err="1"/>
              <a:t>was</a:t>
            </a:r>
            <a:r>
              <a:rPr lang="fr-FR" b="1" baseline="0" dirty="0"/>
              <a:t> </a:t>
            </a:r>
            <a:r>
              <a:rPr lang="fr-FR" b="1" baseline="0" dirty="0" err="1"/>
              <a:t>only</a:t>
            </a:r>
            <a:r>
              <a:rPr lang="fr-FR" b="1" baseline="0" dirty="0"/>
              <a:t> of X%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Modest improvements achieved, but renewable heating and cooling still constrained by </a:t>
            </a:r>
            <a:r>
              <a:rPr lang="en-US" b="1" dirty="0"/>
              <a:t>low fossil fuel prices and lack of policy support.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2017, the </a:t>
            </a:r>
            <a:r>
              <a:rPr lang="en-US" b="1" dirty="0"/>
              <a:t>vast majority </a:t>
            </a:r>
            <a:r>
              <a:rPr lang="en-US" dirty="0"/>
              <a:t>of renewable heat continued to be supplied by </a:t>
            </a:r>
            <a:r>
              <a:rPr lang="en-US" b="1" dirty="0"/>
              <a:t>biomass</a:t>
            </a:r>
            <a:r>
              <a:rPr lang="en-US" dirty="0"/>
              <a:t>, with smaller contributions from solar thermal and geothermal energy.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-</a:t>
            </a:r>
            <a:r>
              <a:rPr lang="fr-FR" b="1" baseline="0" dirty="0"/>
              <a:t> The RE </a:t>
            </a:r>
            <a:r>
              <a:rPr lang="fr-FR" b="1" baseline="0" dirty="0" err="1"/>
              <a:t>share</a:t>
            </a:r>
            <a:r>
              <a:rPr lang="fr-FR" b="1" baseline="0" dirty="0"/>
              <a:t> in transport </a:t>
            </a:r>
            <a:r>
              <a:rPr lang="fr-FR" b="1" baseline="0" dirty="0" err="1"/>
              <a:t>was</a:t>
            </a:r>
            <a:r>
              <a:rPr lang="fr-FR" b="1" baseline="0" dirty="0"/>
              <a:t> </a:t>
            </a:r>
            <a:r>
              <a:rPr lang="fr-FR" b="1" baseline="0" dirty="0" err="1"/>
              <a:t>only</a:t>
            </a:r>
            <a:r>
              <a:rPr lang="fr-FR" b="1" baseline="0" dirty="0"/>
              <a:t> of X% </a:t>
            </a:r>
            <a:endParaRPr lang="en-US" b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overall renewable share of road transport energy use was an estimated 4.2% in 2016, with nearly all of that from biofuels (IF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HAVE THE OTHER FIGURE, THEN DON’T INCLUDE THIS ONE)</a:t>
            </a: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Liquid biofuels remain the primary renewable energy in the transport sector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However, </a:t>
            </a:r>
            <a:r>
              <a:rPr lang="en-US" b="1" dirty="0"/>
              <a:t>electrification </a:t>
            </a:r>
            <a:r>
              <a:rPr lang="en-US" b="0" dirty="0"/>
              <a:t>continues to expand and</a:t>
            </a:r>
            <a:r>
              <a:rPr lang="en-US" b="0" baseline="0" dirty="0"/>
              <a:t> represents great opportunities to integrate renewables in the transport sector, in particular in rail and road</a:t>
            </a:r>
            <a:r>
              <a:rPr lang="en-US" b="0" dirty="0"/>
              <a:t>. It also offer the </a:t>
            </a:r>
            <a:r>
              <a:rPr lang="en-US" dirty="0"/>
              <a:t>opportunities</a:t>
            </a:r>
            <a:r>
              <a:rPr lang="en-US" baseline="0" dirty="0"/>
              <a:t> to </a:t>
            </a:r>
            <a:r>
              <a:rPr lang="en-US" dirty="0"/>
              <a:t>facilitate the integration of variable renewable energy.</a:t>
            </a:r>
          </a:p>
          <a:p>
            <a:r>
              <a:rPr lang="en-US" dirty="0"/>
              <a:t>-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 passenger vehicles (EVs) on the road passed the 3 million mark in 2017,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 though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 sales are still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a very small proportion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global market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(1%)</a:t>
            </a:r>
            <a:endParaRPr lang="pt-PT" sz="1200" b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 Further </a:t>
            </a:r>
            <a:r>
              <a:rPr lang="en-US" b="1" baseline="0" dirty="0"/>
              <a:t>p</a:t>
            </a:r>
            <a:r>
              <a:rPr lang="en-US" b="1" dirty="0"/>
              <a:t>olicy support for renewable energy in the transport sector is needed, to</a:t>
            </a:r>
            <a:r>
              <a:rPr lang="en-US" b="1" baseline="0" dirty="0"/>
              <a:t> build on existing synergies</a:t>
            </a:r>
            <a:r>
              <a:rPr lang="en-US" b="1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2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As renewables uptake has mainly been driven by solar PV and wind, the uptake is mainly happening in the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sector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dirty="0"/>
              <a:t>Taken</a:t>
            </a:r>
            <a:r>
              <a:rPr lang="en-US" baseline="0" dirty="0"/>
              <a:t> together, renewables accounted for an estimated </a:t>
            </a:r>
            <a:r>
              <a:rPr lang="en-US" b="1" baseline="0" dirty="0"/>
              <a:t>70% of </a:t>
            </a:r>
            <a:r>
              <a:rPr lang="en-US" b="1" u="none" baseline="0" dirty="0"/>
              <a:t>net additions to global power generation capacity </a:t>
            </a:r>
            <a:r>
              <a:rPr lang="en-US" b="1" baseline="0" dirty="0"/>
              <a:t>in 2017</a:t>
            </a:r>
            <a:r>
              <a:rPr lang="en-US" baseline="0" dirty="0"/>
              <a:t>. </a:t>
            </a:r>
            <a:r>
              <a:rPr lang="en-US" dirty="0"/>
              <a:t>And</a:t>
            </a:r>
            <a:r>
              <a:rPr lang="en-US" baseline="0" dirty="0"/>
              <a:t> provided </a:t>
            </a:r>
            <a:r>
              <a:rPr lang="en-US" b="1" baseline="0" dirty="0"/>
              <a:t>26% of global electricity demand</a:t>
            </a:r>
            <a:r>
              <a:rPr lang="en-US" baseline="0" dirty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It is safe to say that the g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lobal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energy transition is well underway in the power sector which shows that it is possible!</a:t>
            </a: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Again, much of this progress is due to falling costs of solar PV and wind,</a:t>
            </a:r>
            <a:r>
              <a:rPr lang="en-US" baseline="0" dirty="0"/>
              <a:t> made possible by </a:t>
            </a:r>
            <a:r>
              <a:rPr lang="en-US" dirty="0"/>
              <a:t>technological innovations, changes in markets,</a:t>
            </a:r>
            <a:r>
              <a:rPr lang="en-US" baseline="0" dirty="0"/>
              <a:t> effective policies and new business models.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1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good news in the power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solar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PV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rising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countries show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shares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variable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renewable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are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successfully integrated into electricity systems across the globe, without affecting grid stability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Penetration reached significant levels in many regions in 2017, for example, Denmark (52.9%), Uruguay (28.1%), Germany (26%) and Ireland (25.2%).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Policy support for renewable energy in 2017, as in past years,</a:t>
            </a:r>
            <a:r>
              <a:rPr lang="en-US" baseline="0" dirty="0"/>
              <a:t> </a:t>
            </a:r>
            <a:r>
              <a:rPr lang="en-US" b="1" dirty="0"/>
              <a:t>focused mostly on power generation</a:t>
            </a:r>
            <a:r>
              <a:rPr lang="en-US" dirty="0"/>
              <a:t>, whereas support for renewable technologies in the heating and cooling and transport sectors developed at a slower pace.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year-end 2017, 179 countries had implemented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enewable energy targets.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146 </a:t>
            </a:r>
            <a:r>
              <a:rPr lang="en-US" b="0" dirty="0"/>
              <a:t>countries had </a:t>
            </a:r>
            <a:r>
              <a:rPr lang="en-US" dirty="0"/>
              <a:t>power targets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42 </a:t>
            </a:r>
            <a:r>
              <a:rPr lang="en-US" b="0" dirty="0"/>
              <a:t>countries had </a:t>
            </a:r>
            <a:r>
              <a:rPr lang="en-US" dirty="0"/>
              <a:t>transport targets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48 </a:t>
            </a:r>
            <a:r>
              <a:rPr lang="en-US" b="0" dirty="0"/>
              <a:t>countries had </a:t>
            </a:r>
            <a:r>
              <a:rPr lang="en-US" dirty="0"/>
              <a:t>heating and cooling targets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57 </a:t>
            </a:r>
            <a:r>
              <a:rPr lang="fr-FR" b="0" dirty="0" err="1"/>
              <a:t>jurisdictions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pricing</a:t>
            </a:r>
            <a:r>
              <a:rPr lang="fr-FR" dirty="0"/>
              <a:t> </a:t>
            </a:r>
            <a:r>
              <a:rPr lang="fr-FR" dirty="0" err="1"/>
              <a:t>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5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Policy support for renewable energy in 2017, as in past years,</a:t>
            </a:r>
            <a:r>
              <a:rPr lang="en-US" baseline="0" dirty="0"/>
              <a:t> </a:t>
            </a:r>
            <a:r>
              <a:rPr lang="en-US" b="1" dirty="0"/>
              <a:t>focused mostly on power generation</a:t>
            </a:r>
            <a:r>
              <a:rPr lang="en-US" dirty="0"/>
              <a:t>, whereas support for renewable technologies in the heating and cooling and transport sectors developed at a slower pace.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year-end 2017, 179 countries had implemented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enewable energy targets.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146 </a:t>
            </a:r>
            <a:r>
              <a:rPr lang="en-US" b="0" dirty="0"/>
              <a:t>countries had </a:t>
            </a:r>
            <a:r>
              <a:rPr lang="en-US" dirty="0"/>
              <a:t>power targets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42 </a:t>
            </a:r>
            <a:r>
              <a:rPr lang="en-US" b="0" dirty="0"/>
              <a:t>countries had </a:t>
            </a:r>
            <a:r>
              <a:rPr lang="en-US" dirty="0"/>
              <a:t>transport targets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48 </a:t>
            </a:r>
            <a:r>
              <a:rPr lang="en-US" b="0" dirty="0"/>
              <a:t>countries had </a:t>
            </a:r>
            <a:r>
              <a:rPr lang="en-US" dirty="0"/>
              <a:t>heating and cooling targets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57 </a:t>
            </a:r>
            <a:r>
              <a:rPr lang="fr-FR" b="0" dirty="0" err="1"/>
              <a:t>jurisdictions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pricing</a:t>
            </a:r>
            <a:r>
              <a:rPr lang="fr-FR" dirty="0"/>
              <a:t> </a:t>
            </a:r>
            <a:r>
              <a:rPr lang="fr-FR" dirty="0" err="1"/>
              <a:t>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94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Policy support for renewable energy in 2017, as in past years,</a:t>
            </a:r>
            <a:r>
              <a:rPr lang="en-US" baseline="0" dirty="0"/>
              <a:t> </a:t>
            </a:r>
            <a:r>
              <a:rPr lang="en-US" b="1" dirty="0"/>
              <a:t>focused mostly on power generation</a:t>
            </a:r>
            <a:r>
              <a:rPr lang="en-US" dirty="0"/>
              <a:t>, whereas support for renewable technologies in the heating and cooling and transport sectors developed at a slower pace.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year-end 2017, 179 countries had implemented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enewable energy targets.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146 </a:t>
            </a:r>
            <a:r>
              <a:rPr lang="en-US" b="0" dirty="0"/>
              <a:t>countries had </a:t>
            </a:r>
            <a:r>
              <a:rPr lang="en-US" dirty="0"/>
              <a:t>power targets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42 </a:t>
            </a:r>
            <a:r>
              <a:rPr lang="en-US" b="0" dirty="0"/>
              <a:t>countries had </a:t>
            </a:r>
            <a:r>
              <a:rPr lang="en-US" dirty="0"/>
              <a:t>transport targets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48 </a:t>
            </a:r>
            <a:r>
              <a:rPr lang="en-US" b="0" dirty="0"/>
              <a:t>countries had </a:t>
            </a:r>
            <a:r>
              <a:rPr lang="en-US" dirty="0"/>
              <a:t>heating and cooling targets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57 </a:t>
            </a:r>
            <a:r>
              <a:rPr lang="fr-FR" b="0" dirty="0" err="1"/>
              <a:t>jurisdictions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pricing</a:t>
            </a:r>
            <a:r>
              <a:rPr lang="fr-FR" dirty="0"/>
              <a:t> </a:t>
            </a:r>
            <a:r>
              <a:rPr lang="fr-FR" dirty="0" err="1"/>
              <a:t>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71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As</a:t>
            </a:r>
            <a:r>
              <a:rPr lang="fr-FR" baseline="0" dirty="0"/>
              <a:t> </a:t>
            </a:r>
            <a:r>
              <a:rPr lang="fr-FR" baseline="0" dirty="0" err="1"/>
              <a:t>mentioned</a:t>
            </a:r>
            <a:r>
              <a:rPr lang="fr-FR" baseline="0" dirty="0"/>
              <a:t> </a:t>
            </a:r>
            <a:r>
              <a:rPr lang="fr-FR" baseline="0" dirty="0" err="1"/>
              <a:t>already</a:t>
            </a:r>
            <a:r>
              <a:rPr lang="fr-FR" baseline="0" dirty="0"/>
              <a:t>, i</a:t>
            </a:r>
            <a:r>
              <a:rPr lang="fr-FR" dirty="0"/>
              <a:t>n</a:t>
            </a:r>
            <a:r>
              <a:rPr lang="fr-FR" baseline="0" dirty="0"/>
              <a:t> 2017, </a:t>
            </a:r>
            <a:r>
              <a:rPr lang="fr-FR" baseline="0" dirty="0" err="1"/>
              <a:t>solar</a:t>
            </a:r>
            <a:r>
              <a:rPr lang="fr-FR" baseline="0" dirty="0"/>
              <a:t> PV </a:t>
            </a:r>
            <a:r>
              <a:rPr lang="fr-FR" baseline="0" dirty="0" err="1"/>
              <a:t>was</a:t>
            </a:r>
            <a:r>
              <a:rPr lang="fr-FR" baseline="0" dirty="0"/>
              <a:t> the </a:t>
            </a:r>
            <a:r>
              <a:rPr lang="fr-FR" baseline="0" dirty="0" err="1"/>
              <a:t>driving</a:t>
            </a:r>
            <a:r>
              <a:rPr lang="fr-FR" baseline="0" dirty="0"/>
              <a:t> force</a:t>
            </a: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Solar PV had</a:t>
            </a:r>
            <a:r>
              <a:rPr lang="en-US" baseline="0" dirty="0"/>
              <a:t> another landmark year in 2017.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At least </a:t>
            </a:r>
            <a:r>
              <a:rPr lang="en-US" b="1" dirty="0"/>
              <a:t>98 GW</a:t>
            </a:r>
            <a:r>
              <a:rPr lang="en-US" b="1" baseline="0" dirty="0"/>
              <a:t> </a:t>
            </a:r>
            <a:r>
              <a:rPr lang="en-US" baseline="0" dirty="0"/>
              <a:t>(in direct current) </a:t>
            </a:r>
            <a:r>
              <a:rPr lang="en-US" dirty="0"/>
              <a:t>of solar PV capacity was added worldwide - equivalent to the installation of more than </a:t>
            </a:r>
            <a:r>
              <a:rPr lang="en-US" b="1" dirty="0"/>
              <a:t>40,000 solar panels every hour.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By year's end, global solar PV capacity </a:t>
            </a:r>
            <a:r>
              <a:rPr lang="en-US" dirty="0" err="1"/>
              <a:t>totalled</a:t>
            </a:r>
            <a:r>
              <a:rPr lang="en-US" dirty="0"/>
              <a:t> at least </a:t>
            </a:r>
            <a:r>
              <a:rPr lang="en-US" b="1" dirty="0"/>
              <a:t>402 GW (+33% increase)</a:t>
            </a:r>
            <a:r>
              <a:rPr lang="en-US" b="0" baseline="0" dirty="0"/>
              <a:t> = more than the </a:t>
            </a:r>
            <a:r>
              <a:rPr lang="en-US" dirty="0"/>
              <a:t>net capacity additions of fossil fuels and nuclear power combined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2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83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REN21 is the global renewable energy policy multi-stakeholder network that connects a wide range of key actors.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REN21’s goal is to facilitate knowledge exchange, policy development, and joint action towards a rapid global transition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renewable energy.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REN21 brings together governments, nongovernmental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research and academic institutions, international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industry to learn from one another and build on successes that advance renewable energy. 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REN21 network is supported by a lean Secretariat based at United Nations Environment in Paris, France.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55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significant</a:t>
            </a:r>
            <a:r>
              <a:rPr lang="en-US" baseline="0" dirty="0"/>
              <a:t> market increase in solar PV was due primarily to China, where new installations were up more than 50%.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China added 53.1 GW of solar PV in 2017, more than was added worldwide in 2015 (51 GW).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By year’s end, total solar PV capacity in China approached 131.1 GW, surpassing the government’s minimum target for 2020 (105 GW) which had been announced in 2016.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2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significant</a:t>
            </a:r>
            <a:r>
              <a:rPr lang="en-US" baseline="0" dirty="0"/>
              <a:t> market increase in solar PV was due primarily to China, where new installations were up more than 50%.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China added 53.1 GW of solar PV in 2017, more than was added worldwide in 2015 (51 GW).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By year’s end, total solar PV capacity in China approached 131.1 GW, surpassing the government’s minimum target for 2020 (105 GW) which had been announced in 2016.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75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significant</a:t>
            </a:r>
            <a:r>
              <a:rPr lang="en-US" baseline="0" dirty="0"/>
              <a:t> market increase in solar PV was due primarily to China, where new installations were up more than 50%.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China added 53.1 GW of solar PV in 2017, more than was added worldwide in 2015 (51 GW).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By year’s end, total solar PV capacity in China approached 131.1 GW, surpassing the government’s minimum target for 2020 (105 GW) which had been announced in 2016.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70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significant</a:t>
            </a:r>
            <a:r>
              <a:rPr lang="en-US" baseline="0" dirty="0"/>
              <a:t> market increase in solar PV was due primarily to China, where new installations were up more than 50%.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China added 53.1 GW of solar PV in 2017, more than was added worldwide in 2015 (51 GW).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By year’s end, total solar PV capacity in China approached 131.1 GW, surpassing the government’s minimum target for 2020 (105 GW) which had been announced in 2016.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3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significant</a:t>
            </a:r>
            <a:r>
              <a:rPr lang="en-US" baseline="0" dirty="0"/>
              <a:t> market increase in solar PV was due primarily to China, where new installations were up more than 50%.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China added 53.1 GW of solar PV in 2017, more than was added worldwide in 2015 (51 GW).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By year’s end, total solar PV capacity in China approached 131.1 GW, surpassing the government’s minimum target for 2020 (105 GW) which had been announced in 2016.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9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significant</a:t>
            </a:r>
            <a:r>
              <a:rPr lang="en-US" baseline="0" dirty="0"/>
              <a:t> market increase in solar PV was due primarily to China, where new installations were up more than 50%.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China added 53.1 GW of solar PV in 2017, more than was added worldwide in 2015 (51 GW).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By year’s end, total solar PV capacity in China approached 131.1 GW, surpassing the government’s minimum target for 2020 (105 GW) which had been announced in 2016.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18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significant</a:t>
            </a:r>
            <a:r>
              <a:rPr lang="en-US" baseline="0" dirty="0"/>
              <a:t> market increase in solar PV was due primarily to China, where new installations were up more than 50%.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China added 53.1 GW of solar PV in 2017, more than was added worldwide in 2015 (51 GW).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By year’s end, total solar PV capacity in China approached 131.1 GW, surpassing the government’s minimum target for 2020 (105 GW) which had been announced in 2016.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7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- </a:t>
            </a:r>
            <a:r>
              <a:rPr lang="fr-FR" dirty="0" err="1"/>
              <a:t>Although</a:t>
            </a:r>
            <a:r>
              <a:rPr lang="fr-FR" baseline="0" dirty="0"/>
              <a:t> </a:t>
            </a:r>
            <a:r>
              <a:rPr lang="fr-FR" baseline="0" dirty="0" err="1"/>
              <a:t>wind</a:t>
            </a:r>
            <a:r>
              <a:rPr lang="fr-FR" baseline="0" dirty="0"/>
              <a:t> </a:t>
            </a:r>
            <a:r>
              <a:rPr lang="fr-FR" baseline="0" dirty="0" err="1"/>
              <a:t>had</a:t>
            </a:r>
            <a:r>
              <a:rPr lang="fr-FR" baseline="0" dirty="0"/>
              <a:t> a </a:t>
            </a:r>
            <a:r>
              <a:rPr lang="fr-FR" baseline="0" dirty="0" err="1"/>
              <a:t>relatively</a:t>
            </a:r>
            <a:r>
              <a:rPr lang="fr-FR" baseline="0" dirty="0"/>
              <a:t> </a:t>
            </a:r>
            <a:r>
              <a:rPr lang="fr-FR" baseline="0" dirty="0" err="1"/>
              <a:t>modest</a:t>
            </a:r>
            <a:r>
              <a:rPr lang="fr-FR" baseline="0" dirty="0"/>
              <a:t> </a:t>
            </a:r>
            <a:r>
              <a:rPr lang="fr-FR" baseline="0" dirty="0" err="1"/>
              <a:t>year</a:t>
            </a:r>
            <a:r>
              <a:rPr lang="fr-FR" baseline="0" dirty="0"/>
              <a:t> - a</a:t>
            </a:r>
            <a:r>
              <a:rPr lang="en-US" dirty="0"/>
              <a:t> significant decline in the Chinese market was responsible for most of the market contraction - w</a:t>
            </a:r>
            <a:r>
              <a:rPr lang="fr-FR" dirty="0" err="1"/>
              <a:t>ind</a:t>
            </a:r>
            <a:r>
              <a:rPr lang="fr-FR" baseline="0" dirty="0"/>
              <a:t> </a:t>
            </a:r>
            <a:r>
              <a:rPr lang="fr-FR" baseline="0" dirty="0" err="1"/>
              <a:t>was</a:t>
            </a:r>
            <a:r>
              <a:rPr lang="fr-FR" baseline="0" dirty="0"/>
              <a:t> the </a:t>
            </a:r>
            <a:r>
              <a:rPr lang="fr-FR" baseline="0" dirty="0" err="1"/>
              <a:t>other</a:t>
            </a:r>
            <a:r>
              <a:rPr lang="fr-FR" baseline="0" dirty="0"/>
              <a:t> major </a:t>
            </a:r>
            <a:r>
              <a:rPr lang="fr-FR" baseline="0" dirty="0" err="1"/>
              <a:t>contributor</a:t>
            </a:r>
            <a:r>
              <a:rPr lang="fr-FR" baseline="0" dirty="0"/>
              <a:t> to the transition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b="1" dirty="0"/>
              <a:t>52 GW </a:t>
            </a:r>
            <a:r>
              <a:rPr lang="en-US" dirty="0"/>
              <a:t>of wind power</a:t>
            </a:r>
            <a:r>
              <a:rPr lang="en-US" baseline="0" dirty="0"/>
              <a:t> capacity was added in 2017</a:t>
            </a:r>
            <a:r>
              <a:rPr lang="en-US" dirty="0"/>
              <a:t>, increasing the global total about </a:t>
            </a:r>
            <a:r>
              <a:rPr lang="en-US" b="1" dirty="0"/>
              <a:t>+11% </a:t>
            </a:r>
            <a:r>
              <a:rPr lang="en-US" dirty="0"/>
              <a:t>to some</a:t>
            </a:r>
            <a:r>
              <a:rPr lang="en-US" baseline="0" dirty="0"/>
              <a:t> 539</a:t>
            </a:r>
            <a:r>
              <a:rPr lang="en-US" dirty="0"/>
              <a:t> GW.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China retained its lead for new installations, followed distantly by the United States and Germany.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Although onshore wind power continues to account for the vast majority (more than 96%) of global installed capacity,</a:t>
            </a:r>
            <a:r>
              <a:rPr lang="en-US" baseline="0" dirty="0"/>
              <a:t> </a:t>
            </a:r>
            <a:r>
              <a:rPr lang="en-US" b="1" dirty="0"/>
              <a:t>total world offshore capacity increased by 30%, to 18.8 GW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7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- </a:t>
            </a:r>
            <a:r>
              <a:rPr lang="fr-FR" dirty="0" err="1"/>
              <a:t>Although</a:t>
            </a:r>
            <a:r>
              <a:rPr lang="fr-FR" baseline="0" dirty="0"/>
              <a:t> </a:t>
            </a:r>
            <a:r>
              <a:rPr lang="fr-FR" baseline="0" dirty="0" err="1"/>
              <a:t>wind</a:t>
            </a:r>
            <a:r>
              <a:rPr lang="fr-FR" baseline="0" dirty="0"/>
              <a:t> </a:t>
            </a:r>
            <a:r>
              <a:rPr lang="fr-FR" baseline="0" dirty="0" err="1"/>
              <a:t>had</a:t>
            </a:r>
            <a:r>
              <a:rPr lang="fr-FR" baseline="0" dirty="0"/>
              <a:t> a </a:t>
            </a:r>
            <a:r>
              <a:rPr lang="fr-FR" baseline="0" dirty="0" err="1"/>
              <a:t>relatively</a:t>
            </a:r>
            <a:r>
              <a:rPr lang="fr-FR" baseline="0" dirty="0"/>
              <a:t> </a:t>
            </a:r>
            <a:r>
              <a:rPr lang="fr-FR" baseline="0" dirty="0" err="1"/>
              <a:t>modest</a:t>
            </a:r>
            <a:r>
              <a:rPr lang="fr-FR" baseline="0" dirty="0"/>
              <a:t> </a:t>
            </a:r>
            <a:r>
              <a:rPr lang="fr-FR" baseline="0" dirty="0" err="1"/>
              <a:t>year</a:t>
            </a:r>
            <a:r>
              <a:rPr lang="fr-FR" baseline="0" dirty="0"/>
              <a:t> - a</a:t>
            </a:r>
            <a:r>
              <a:rPr lang="en-US" dirty="0"/>
              <a:t> significant decline in the Chinese market was responsible for most of the market contraction - w</a:t>
            </a:r>
            <a:r>
              <a:rPr lang="fr-FR" dirty="0" err="1"/>
              <a:t>ind</a:t>
            </a:r>
            <a:r>
              <a:rPr lang="fr-FR" baseline="0" dirty="0"/>
              <a:t> </a:t>
            </a:r>
            <a:r>
              <a:rPr lang="fr-FR" baseline="0" dirty="0" err="1"/>
              <a:t>was</a:t>
            </a:r>
            <a:r>
              <a:rPr lang="fr-FR" baseline="0" dirty="0"/>
              <a:t> the </a:t>
            </a:r>
            <a:r>
              <a:rPr lang="fr-FR" baseline="0" dirty="0" err="1"/>
              <a:t>other</a:t>
            </a:r>
            <a:r>
              <a:rPr lang="fr-FR" baseline="0" dirty="0"/>
              <a:t> major </a:t>
            </a:r>
            <a:r>
              <a:rPr lang="fr-FR" baseline="0" dirty="0" err="1"/>
              <a:t>contributor</a:t>
            </a:r>
            <a:r>
              <a:rPr lang="fr-FR" baseline="0" dirty="0"/>
              <a:t> to the transition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b="1" dirty="0"/>
              <a:t>52 GW </a:t>
            </a:r>
            <a:r>
              <a:rPr lang="en-US" dirty="0"/>
              <a:t>of wind power</a:t>
            </a:r>
            <a:r>
              <a:rPr lang="en-US" baseline="0" dirty="0"/>
              <a:t> capacity was added in 2017</a:t>
            </a:r>
            <a:r>
              <a:rPr lang="en-US" dirty="0"/>
              <a:t>, increasing the global total about </a:t>
            </a:r>
            <a:r>
              <a:rPr lang="en-US" b="1" dirty="0"/>
              <a:t>+11% </a:t>
            </a:r>
            <a:r>
              <a:rPr lang="en-US" dirty="0"/>
              <a:t>to some</a:t>
            </a:r>
            <a:r>
              <a:rPr lang="en-US" baseline="0" dirty="0"/>
              <a:t> 539</a:t>
            </a:r>
            <a:r>
              <a:rPr lang="en-US" dirty="0"/>
              <a:t> GW.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China retained its lead for new installations, followed distantly by the United States and Germany.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Although onshore wind power continues to account for the vast majority (more than 96%) of global installed capacity,</a:t>
            </a:r>
            <a:r>
              <a:rPr lang="en-US" baseline="0" dirty="0"/>
              <a:t> </a:t>
            </a:r>
            <a:r>
              <a:rPr lang="en-US" b="1" dirty="0"/>
              <a:t>total world offshore capacity increased by 30%, to 18.8 GW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2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- </a:t>
            </a:r>
            <a:r>
              <a:rPr lang="fr-FR" dirty="0" err="1"/>
              <a:t>Although</a:t>
            </a:r>
            <a:r>
              <a:rPr lang="fr-FR" baseline="0" dirty="0"/>
              <a:t> </a:t>
            </a:r>
            <a:r>
              <a:rPr lang="fr-FR" baseline="0" dirty="0" err="1"/>
              <a:t>wind</a:t>
            </a:r>
            <a:r>
              <a:rPr lang="fr-FR" baseline="0" dirty="0"/>
              <a:t> </a:t>
            </a:r>
            <a:r>
              <a:rPr lang="fr-FR" baseline="0" dirty="0" err="1"/>
              <a:t>had</a:t>
            </a:r>
            <a:r>
              <a:rPr lang="fr-FR" baseline="0" dirty="0"/>
              <a:t> a </a:t>
            </a:r>
            <a:r>
              <a:rPr lang="fr-FR" baseline="0" dirty="0" err="1"/>
              <a:t>relatively</a:t>
            </a:r>
            <a:r>
              <a:rPr lang="fr-FR" baseline="0" dirty="0"/>
              <a:t> </a:t>
            </a:r>
            <a:r>
              <a:rPr lang="fr-FR" baseline="0" dirty="0" err="1"/>
              <a:t>modest</a:t>
            </a:r>
            <a:r>
              <a:rPr lang="fr-FR" baseline="0" dirty="0"/>
              <a:t> </a:t>
            </a:r>
            <a:r>
              <a:rPr lang="fr-FR" baseline="0" dirty="0" err="1"/>
              <a:t>year</a:t>
            </a:r>
            <a:r>
              <a:rPr lang="fr-FR" baseline="0" dirty="0"/>
              <a:t> - a</a:t>
            </a:r>
            <a:r>
              <a:rPr lang="en-US" dirty="0"/>
              <a:t> significant decline in the Chinese market was responsible for most of the market contraction - w</a:t>
            </a:r>
            <a:r>
              <a:rPr lang="fr-FR" dirty="0" err="1"/>
              <a:t>ind</a:t>
            </a:r>
            <a:r>
              <a:rPr lang="fr-FR" baseline="0" dirty="0"/>
              <a:t> </a:t>
            </a:r>
            <a:r>
              <a:rPr lang="fr-FR" baseline="0" dirty="0" err="1"/>
              <a:t>was</a:t>
            </a:r>
            <a:r>
              <a:rPr lang="fr-FR" baseline="0" dirty="0"/>
              <a:t> the </a:t>
            </a:r>
            <a:r>
              <a:rPr lang="fr-FR" baseline="0" dirty="0" err="1"/>
              <a:t>other</a:t>
            </a:r>
            <a:r>
              <a:rPr lang="fr-FR" baseline="0" dirty="0"/>
              <a:t> major </a:t>
            </a:r>
            <a:r>
              <a:rPr lang="fr-FR" baseline="0" dirty="0" err="1"/>
              <a:t>contributor</a:t>
            </a:r>
            <a:r>
              <a:rPr lang="fr-FR" baseline="0" dirty="0"/>
              <a:t> to the transition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b="1" dirty="0"/>
              <a:t>52 GW </a:t>
            </a:r>
            <a:r>
              <a:rPr lang="en-US" dirty="0"/>
              <a:t>of wind power</a:t>
            </a:r>
            <a:r>
              <a:rPr lang="en-US" baseline="0" dirty="0"/>
              <a:t> capacity was added in 2017</a:t>
            </a:r>
            <a:r>
              <a:rPr lang="en-US" dirty="0"/>
              <a:t>, increasing the global total about </a:t>
            </a:r>
            <a:r>
              <a:rPr lang="en-US" b="1" dirty="0"/>
              <a:t>+11% </a:t>
            </a:r>
            <a:r>
              <a:rPr lang="en-US" dirty="0"/>
              <a:t>to some</a:t>
            </a:r>
            <a:r>
              <a:rPr lang="en-US" baseline="0" dirty="0"/>
              <a:t> 539</a:t>
            </a:r>
            <a:r>
              <a:rPr lang="en-US" dirty="0"/>
              <a:t> GW.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China retained its lead for new installations, followed distantly by the United States and Germany.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Although onshore wind power continues to account for the vast majority (more than 96%) of global installed capacity,</a:t>
            </a:r>
            <a:r>
              <a:rPr lang="en-US" baseline="0" dirty="0"/>
              <a:t> </a:t>
            </a:r>
            <a:r>
              <a:rPr lang="en-US" b="1" dirty="0"/>
              <a:t>total world offshore capacity increased by 30%, to 18.8 GW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REN21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Renewables Global Status Report (GSR)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an annual look at the advances in renewable energy markets, policy frameworks and industries globally.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production of the GSR builds on a multi-stakeholder community of over 900 experts, who has helped REN21 produce what is today one of the most widely referenced reports in the sector.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This year’s GSR 2018 marks 13 years of REN21 reporting; it includes thousands of data points and uses hundreds of documents and personal communications with experts from around the world to provide the most up-to-date information available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48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- </a:t>
            </a:r>
            <a:r>
              <a:rPr lang="fr-FR" dirty="0" err="1"/>
              <a:t>Although</a:t>
            </a:r>
            <a:r>
              <a:rPr lang="fr-FR" baseline="0" dirty="0"/>
              <a:t> </a:t>
            </a:r>
            <a:r>
              <a:rPr lang="fr-FR" baseline="0" dirty="0" err="1"/>
              <a:t>wind</a:t>
            </a:r>
            <a:r>
              <a:rPr lang="fr-FR" baseline="0" dirty="0"/>
              <a:t> </a:t>
            </a:r>
            <a:r>
              <a:rPr lang="fr-FR" baseline="0" dirty="0" err="1"/>
              <a:t>had</a:t>
            </a:r>
            <a:r>
              <a:rPr lang="fr-FR" baseline="0" dirty="0"/>
              <a:t> a </a:t>
            </a:r>
            <a:r>
              <a:rPr lang="fr-FR" baseline="0" dirty="0" err="1"/>
              <a:t>relatively</a:t>
            </a:r>
            <a:r>
              <a:rPr lang="fr-FR" baseline="0" dirty="0"/>
              <a:t> </a:t>
            </a:r>
            <a:r>
              <a:rPr lang="fr-FR" baseline="0" dirty="0" err="1"/>
              <a:t>modest</a:t>
            </a:r>
            <a:r>
              <a:rPr lang="fr-FR" baseline="0" dirty="0"/>
              <a:t> </a:t>
            </a:r>
            <a:r>
              <a:rPr lang="fr-FR" baseline="0" dirty="0" err="1"/>
              <a:t>year</a:t>
            </a:r>
            <a:r>
              <a:rPr lang="fr-FR" baseline="0" dirty="0"/>
              <a:t> - a</a:t>
            </a:r>
            <a:r>
              <a:rPr lang="en-US" dirty="0"/>
              <a:t> significant decline in the Chinese market was responsible for most of the market contraction - w</a:t>
            </a:r>
            <a:r>
              <a:rPr lang="fr-FR" dirty="0" err="1"/>
              <a:t>ind</a:t>
            </a:r>
            <a:r>
              <a:rPr lang="fr-FR" baseline="0" dirty="0"/>
              <a:t> </a:t>
            </a:r>
            <a:r>
              <a:rPr lang="fr-FR" baseline="0" dirty="0" err="1"/>
              <a:t>was</a:t>
            </a:r>
            <a:r>
              <a:rPr lang="fr-FR" baseline="0" dirty="0"/>
              <a:t> the </a:t>
            </a:r>
            <a:r>
              <a:rPr lang="fr-FR" baseline="0" dirty="0" err="1"/>
              <a:t>other</a:t>
            </a:r>
            <a:r>
              <a:rPr lang="fr-FR" baseline="0" dirty="0"/>
              <a:t> major </a:t>
            </a:r>
            <a:r>
              <a:rPr lang="fr-FR" baseline="0" dirty="0" err="1"/>
              <a:t>contributor</a:t>
            </a:r>
            <a:r>
              <a:rPr lang="fr-FR" baseline="0" dirty="0"/>
              <a:t> to the transition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b="1" dirty="0"/>
              <a:t>52 GW </a:t>
            </a:r>
            <a:r>
              <a:rPr lang="en-US" dirty="0"/>
              <a:t>of wind power</a:t>
            </a:r>
            <a:r>
              <a:rPr lang="en-US" baseline="0" dirty="0"/>
              <a:t> capacity was added in 2017</a:t>
            </a:r>
            <a:r>
              <a:rPr lang="en-US" dirty="0"/>
              <a:t>, increasing the global total about </a:t>
            </a:r>
            <a:r>
              <a:rPr lang="en-US" b="1" dirty="0"/>
              <a:t>+11% </a:t>
            </a:r>
            <a:r>
              <a:rPr lang="en-US" dirty="0"/>
              <a:t>to some</a:t>
            </a:r>
            <a:r>
              <a:rPr lang="en-US" baseline="0" dirty="0"/>
              <a:t> 539</a:t>
            </a:r>
            <a:r>
              <a:rPr lang="en-US" dirty="0"/>
              <a:t> GW.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China retained its lead for new installations, followed distantly by the United States and Germany.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Although onshore wind power continues to account for the vast majority (more than 96%) of global installed capacity,</a:t>
            </a:r>
            <a:r>
              <a:rPr lang="en-US" baseline="0" dirty="0"/>
              <a:t> </a:t>
            </a:r>
            <a:r>
              <a:rPr lang="en-US" b="1" dirty="0"/>
              <a:t>total world offshore capacity increased by 30%, to 18.8 GW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6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This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particularly</a:t>
            </a:r>
            <a:r>
              <a:rPr lang="fr-FR" baseline="0" dirty="0"/>
              <a:t> important in the </a:t>
            </a:r>
            <a:r>
              <a:rPr lang="fr-FR" baseline="0" dirty="0" err="1"/>
              <a:t>context</a:t>
            </a:r>
            <a:r>
              <a:rPr lang="fr-FR" baseline="0" dirty="0"/>
              <a:t> of the </a:t>
            </a:r>
            <a:r>
              <a:rPr lang="fr-FR" baseline="0" dirty="0" err="1"/>
              <a:t>SDGs</a:t>
            </a:r>
            <a:r>
              <a:rPr lang="fr-FR" baseline="0" dirty="0"/>
              <a:t>, </a:t>
            </a:r>
            <a:r>
              <a:rPr lang="fr-FR" baseline="0" dirty="0" err="1"/>
              <a:t>especially</a:t>
            </a:r>
            <a:r>
              <a:rPr lang="fr-FR" baseline="0" dirty="0"/>
              <a:t> SDG 7.1. on </a:t>
            </a:r>
            <a:r>
              <a:rPr lang="fr-FR" baseline="0" dirty="0" err="1"/>
              <a:t>reaching</a:t>
            </a:r>
            <a:r>
              <a:rPr lang="fr-FR" baseline="0" dirty="0"/>
              <a:t> </a:t>
            </a:r>
            <a:r>
              <a:rPr lang="fr-FR" baseline="0" dirty="0" err="1"/>
              <a:t>universal</a:t>
            </a:r>
            <a:r>
              <a:rPr lang="fr-FR" baseline="0" dirty="0"/>
              <a:t> </a:t>
            </a:r>
            <a:r>
              <a:rPr lang="fr-FR" baseline="0" dirty="0" err="1"/>
              <a:t>energy</a:t>
            </a:r>
            <a:r>
              <a:rPr lang="fr-FR" baseline="0" dirty="0"/>
              <a:t> </a:t>
            </a:r>
            <a:r>
              <a:rPr lang="fr-FR" baseline="0" dirty="0" err="1"/>
              <a:t>access</a:t>
            </a: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Approximately 1.06 billion people (about 14% of the global population) lived without electricity in 2016,</a:t>
            </a:r>
            <a:r>
              <a:rPr lang="en-US" baseline="0" dirty="0"/>
              <a:t> about 125 million fewer people than in 2014.</a:t>
            </a: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vast majority of people without access to electricity and clean cooking are in sub-Saharan Africa and the Asia-Pacific region, and most of them live in rural areas.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Renewable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opportunities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tackle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challenge,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-efficient and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realitvely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quick to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renewables for energy access (DREA) systems that play a very important role in improving energy access. which were serving an estimated 300 million people by the end of 2016.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3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Off-grid solar devices such as solar lanterns and solar home systems experienced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 annual growth rates between 2010 and 2017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130 million quality-assured off-grid solar systems had been sold cumulatively by the end of 2017, providing electricity access to about 360 million people worldwide.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Investment in off-grid solar PV in 2017 was</a:t>
            </a:r>
            <a:r>
              <a:rPr lang="en-US" baseline="0" dirty="0"/>
              <a:t> lower than in 2016, but still </a:t>
            </a:r>
            <a:r>
              <a:rPr lang="en-US" dirty="0"/>
              <a:t>dominated by investments in PAYG companies.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this to say that renewable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energy has a role to play both on- and off-grid, in centralized and de-centralized systems; the fact that developing countries are investing in off-grid solar systems reinforces the potential of renewables to increase electricity access.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also highlights the need for better data concerning decentralized energy systems across the globe, as much is happening, but not visible for energy planning, policy design and investment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37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2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3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89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52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26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22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REN21 is a multi-stakeholder network that is built on an international community of over 900 experts from governments, inter-governmental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industry associations, non-governmental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science and academia. It grows from year to year and represents an increasing diversity of sectors.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REN21 provides a platform for this wide-ranging community to exchange information and ideas, to learn from each other and to collectively build the renewable energy future.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network enables the REN21 Secretariat, among other things, to produce its annual flagship publication, the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Renewables Global Status Report (GSR)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report is a truly collaborative effort where the contributors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peer reviewers work alongside an international authoring team and the REN21 Secretariat.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9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="0" baseline="0" dirty="0"/>
              <a:t>This </a:t>
            </a:r>
            <a:r>
              <a:rPr lang="fr-FR" b="0" baseline="0" dirty="0" err="1"/>
              <a:t>development</a:t>
            </a:r>
            <a:r>
              <a:rPr lang="fr-FR" b="0" baseline="0" dirty="0"/>
              <a:t> </a:t>
            </a:r>
            <a:r>
              <a:rPr lang="fr-FR" b="0" baseline="0" dirty="0" err="1"/>
              <a:t>is</a:t>
            </a:r>
            <a:r>
              <a:rPr lang="fr-FR" b="0" baseline="0" dirty="0"/>
              <a:t> </a:t>
            </a:r>
            <a:r>
              <a:rPr lang="fr-FR" b="0" baseline="0" dirty="0" err="1"/>
              <a:t>also</a:t>
            </a:r>
            <a:r>
              <a:rPr lang="fr-FR" b="0" baseline="0" dirty="0"/>
              <a:t> </a:t>
            </a:r>
            <a:r>
              <a:rPr lang="fr-FR" b="0" baseline="0" dirty="0" err="1"/>
              <a:t>reflected</a:t>
            </a:r>
            <a:r>
              <a:rPr lang="fr-FR" b="0" baseline="0" dirty="0"/>
              <a:t> in global </a:t>
            </a:r>
            <a:r>
              <a:rPr lang="fr-FR" b="0" baseline="0" dirty="0" err="1"/>
              <a:t>investment</a:t>
            </a:r>
            <a:r>
              <a:rPr lang="fr-FR" b="0" baseline="0" dirty="0"/>
              <a:t> figures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Global new investment in renewable power and fuels (not incl. hydropower projects &gt;50 MW) was close</a:t>
            </a:r>
            <a:r>
              <a:rPr lang="en-US" b="0" baseline="0" dirty="0"/>
              <a:t> to </a:t>
            </a:r>
            <a:r>
              <a:rPr lang="en-US" b="1" baseline="0" dirty="0"/>
              <a:t>USD 280 </a:t>
            </a:r>
            <a:r>
              <a:rPr lang="en-US" b="1" dirty="0"/>
              <a:t>billion </a:t>
            </a:r>
            <a:r>
              <a:rPr lang="en-US" b="0" dirty="0"/>
              <a:t>in 2017</a:t>
            </a:r>
            <a:r>
              <a:rPr lang="en-US" b="0" baseline="0" dirty="0"/>
              <a:t> (</a:t>
            </a:r>
            <a:r>
              <a:rPr lang="en-US" b="0" dirty="0"/>
              <a:t>as estimated by Bloomberg New Energy Finance). </a:t>
            </a:r>
            <a:endParaRPr lang="en-US" b="0" baseline="0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/>
              <a:t>This represents a </a:t>
            </a:r>
            <a:r>
              <a:rPr lang="en-US" b="1" baseline="0" dirty="0"/>
              <a:t>2% increase in investment in relation to 2016 </a:t>
            </a:r>
            <a:r>
              <a:rPr lang="en-US" b="0" baseline="0" dirty="0"/>
              <a:t>which means that, although costs keep going down for renewable energies (particularly for solar PV and wind), investment in renewable power is increasing.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/>
              <a:t>In fact, investment in renewable power capacity in </a:t>
            </a:r>
            <a:r>
              <a:rPr lang="en-US" b="1" baseline="0" dirty="0"/>
              <a:t>2017 was three times higher than investment in new fossil fuel capacity</a:t>
            </a:r>
            <a:r>
              <a:rPr lang="en-US" b="0" baseline="0" dirty="0"/>
              <a:t>. This is great news!</a:t>
            </a:r>
            <a:endParaRPr lang="en-US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0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looking</a:t>
            </a:r>
            <a:r>
              <a:rPr lang="fr-FR" baseline="0" dirty="0"/>
              <a:t> at the global </a:t>
            </a:r>
            <a:r>
              <a:rPr lang="fr-FR" baseline="0" dirty="0" err="1"/>
              <a:t>energy</a:t>
            </a:r>
            <a:r>
              <a:rPr lang="fr-FR" baseline="0" dirty="0"/>
              <a:t> transition,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also</a:t>
            </a:r>
            <a:r>
              <a:rPr lang="fr-FR" baseline="0" dirty="0"/>
              <a:t> important to look at </a:t>
            </a:r>
            <a:r>
              <a:rPr lang="fr-FR" baseline="0" dirty="0" err="1"/>
              <a:t>regional</a:t>
            </a:r>
            <a:r>
              <a:rPr lang="fr-FR" baseline="0" dirty="0"/>
              <a:t> </a:t>
            </a:r>
            <a:r>
              <a:rPr lang="fr-FR" baseline="0" dirty="0" err="1"/>
              <a:t>differences</a:t>
            </a:r>
            <a:r>
              <a:rPr lang="fr-FR" baseline="0" dirty="0"/>
              <a:t>, </a:t>
            </a:r>
            <a:r>
              <a:rPr lang="fr-FR" baseline="0" dirty="0" err="1"/>
              <a:t>e.g</a:t>
            </a:r>
            <a:r>
              <a:rPr lang="fr-FR" baseline="0" dirty="0"/>
              <a:t>. t</a:t>
            </a:r>
            <a:r>
              <a:rPr lang="en-US" dirty="0"/>
              <a:t>rends in renewable energy investment varied by region</a:t>
            </a:r>
            <a:r>
              <a:rPr lang="en-US" baseline="0" dirty="0"/>
              <a:t>.</a:t>
            </a:r>
            <a:endParaRPr lang="en-US" dirty="0"/>
          </a:p>
          <a:p>
            <a:pPr marL="0" indent="0">
              <a:buFontTx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In 2017, China, Europe and the United States accounted for nearly 75% of the global investment in renewable power and fuels. </a:t>
            </a:r>
          </a:p>
          <a:p>
            <a:pPr marL="628650" lvl="1" indent="-171450"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China’s high level of investment – an increase of 30.7% from the previous year – distorts the overall investment picture. Investment in developing countries actually decreased by 1.4%. In developed countries, overall investment fell by 18.3%.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countries installed less than one-fifth the renewable energy capacity of developed countries and less than one tenth that the emerging economies of Brazil, India and China together (led largely by China).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05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9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29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88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52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9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36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8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2017 was another great year for</a:t>
            </a:r>
            <a:r>
              <a:rPr lang="en-US" b="0" baseline="0" dirty="0"/>
              <a:t> renewable energy: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/>
              <a:t>Tota</a:t>
            </a:r>
            <a:r>
              <a:rPr lang="en-US" b="0" dirty="0"/>
              <a:t>l global renewable</a:t>
            </a:r>
            <a:r>
              <a:rPr lang="en-US" b="0" baseline="0" dirty="0"/>
              <a:t> </a:t>
            </a:r>
            <a:r>
              <a:rPr lang="en-US" b="0" dirty="0"/>
              <a:t>capacity was up 9% compared to 2016, to more than 2,167 GW at year’s end.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="0" dirty="0"/>
              <a:t>T</a:t>
            </a:r>
            <a:r>
              <a:rPr lang="fr-FR" b="0" baseline="0" dirty="0"/>
              <a:t>his </a:t>
            </a:r>
            <a:r>
              <a:rPr lang="fr-FR" b="0" baseline="0" dirty="0" err="1"/>
              <a:t>development</a:t>
            </a:r>
            <a:r>
              <a:rPr lang="fr-FR" b="0" baseline="0" dirty="0"/>
              <a:t> </a:t>
            </a:r>
            <a:r>
              <a:rPr lang="fr-FR" b="0" baseline="0" dirty="0" err="1"/>
              <a:t>was</a:t>
            </a:r>
            <a:r>
              <a:rPr lang="fr-FR" b="0" baseline="0" dirty="0"/>
              <a:t> </a:t>
            </a:r>
            <a:r>
              <a:rPr lang="fr-FR" b="0" baseline="0" dirty="0" err="1"/>
              <a:t>mainly</a:t>
            </a:r>
            <a:r>
              <a:rPr lang="fr-FR" b="0" baseline="0" dirty="0"/>
              <a:t> </a:t>
            </a:r>
            <a:r>
              <a:rPr lang="fr-FR" b="0" baseline="0" dirty="0" err="1"/>
              <a:t>driven</a:t>
            </a:r>
            <a:r>
              <a:rPr lang="fr-FR" b="0" baseline="0" dirty="0"/>
              <a:t> by </a:t>
            </a:r>
            <a:r>
              <a:rPr lang="fr-FR" b="0" baseline="0" dirty="0" err="1"/>
              <a:t>solar</a:t>
            </a:r>
            <a:r>
              <a:rPr lang="fr-FR" b="0" baseline="0" dirty="0"/>
              <a:t> PV and </a:t>
            </a:r>
            <a:r>
              <a:rPr lang="fr-FR" b="0" baseline="0" dirty="0" err="1"/>
              <a:t>wind</a:t>
            </a:r>
            <a:r>
              <a:rPr lang="fr-FR" b="0" baseline="0" dirty="0"/>
              <a:t>:</a:t>
            </a:r>
            <a:br>
              <a:rPr lang="fr-FR" b="0" baseline="0" dirty="0"/>
            </a:br>
            <a:r>
              <a:rPr lang="en-US" b="0" dirty="0"/>
              <a:t>Solar PV represented more</a:t>
            </a:r>
            <a:r>
              <a:rPr lang="en-US" b="0" baseline="0" dirty="0"/>
              <a:t> than 55</a:t>
            </a:r>
            <a:r>
              <a:rPr lang="en-US" b="0" dirty="0"/>
              <a:t>% of </a:t>
            </a:r>
            <a:r>
              <a:rPr lang="en-US" b="0" u="none" dirty="0"/>
              <a:t>newly installed renewable power capacity </a:t>
            </a:r>
            <a:r>
              <a:rPr lang="en-US" b="0" dirty="0"/>
              <a:t>in 2017, while</a:t>
            </a:r>
            <a:r>
              <a:rPr lang="en-US" b="0" baseline="0" dirty="0"/>
              <a:t> </a:t>
            </a:r>
            <a:r>
              <a:rPr lang="en-US" b="0" dirty="0"/>
              <a:t>wind represented 29%.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49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11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02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</a:t>
            </a:r>
            <a:r>
              <a:rPr lang="fr-FR" baseline="0" dirty="0"/>
              <a:t> </a:t>
            </a:r>
            <a:r>
              <a:rPr lang="fr-FR" dirty="0"/>
              <a:t>So,</a:t>
            </a:r>
            <a:r>
              <a:rPr lang="fr-FR" baseline="0" dirty="0"/>
              <a:t> all in all, </a:t>
            </a:r>
            <a:r>
              <a:rPr lang="fr-FR" baseline="0" dirty="0" err="1"/>
              <a:t>renewables</a:t>
            </a:r>
            <a:r>
              <a:rPr lang="fr-FR" baseline="0" dirty="0"/>
              <a:t> are a reality in all </a:t>
            </a:r>
            <a:r>
              <a:rPr lang="fr-FR" baseline="0" dirty="0" err="1"/>
              <a:t>sectors</a:t>
            </a:r>
            <a:r>
              <a:rPr lang="fr-FR" baseline="0" dirty="0"/>
              <a:t>, but the </a:t>
            </a:r>
            <a:r>
              <a:rPr lang="fr-FR" baseline="0" dirty="0" err="1"/>
              <a:t>uptake</a:t>
            </a:r>
            <a:r>
              <a:rPr lang="fr-FR" baseline="0" dirty="0"/>
              <a:t> </a:t>
            </a:r>
            <a:r>
              <a:rPr lang="fr-FR" baseline="0" dirty="0" err="1"/>
              <a:t>needs</a:t>
            </a:r>
            <a:r>
              <a:rPr lang="fr-FR" baseline="0" dirty="0"/>
              <a:t> to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accelerated</a:t>
            </a:r>
            <a:r>
              <a:rPr lang="fr-FR" baseline="0" dirty="0"/>
              <a:t> and spread to all </a:t>
            </a:r>
            <a:r>
              <a:rPr lang="fr-FR" baseline="0" dirty="0" err="1"/>
              <a:t>sectors</a:t>
            </a:r>
            <a:r>
              <a:rPr lang="fr-FR" baseline="0" dirty="0"/>
              <a:t>, in </a:t>
            </a:r>
            <a:r>
              <a:rPr lang="fr-FR" baseline="0" dirty="0" err="1"/>
              <a:t>particular</a:t>
            </a:r>
            <a:r>
              <a:rPr lang="fr-FR" baseline="0" dirty="0"/>
              <a:t> in </a:t>
            </a:r>
            <a:r>
              <a:rPr lang="fr-FR" baseline="0" dirty="0" err="1"/>
              <a:t>view</a:t>
            </a:r>
            <a:r>
              <a:rPr lang="fr-FR" baseline="0" dirty="0"/>
              <a:t> of </a:t>
            </a:r>
            <a:r>
              <a:rPr lang="fr-FR" baseline="0" dirty="0" err="1"/>
              <a:t>climate</a:t>
            </a:r>
            <a:r>
              <a:rPr lang="fr-FR" baseline="0" dirty="0"/>
              <a:t> and </a:t>
            </a:r>
            <a:r>
              <a:rPr lang="fr-FR" baseline="0" dirty="0" err="1"/>
              <a:t>development</a:t>
            </a:r>
            <a:r>
              <a:rPr lang="fr-FR" baseline="0" dirty="0"/>
              <a:t> goals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overall share of renewable energy in total final energy consumption has increased only modestly in recent history.</a:t>
            </a:r>
            <a:r>
              <a:rPr lang="en-US" baseline="0" dirty="0"/>
              <a:t> </a:t>
            </a:r>
            <a:r>
              <a:rPr lang="en-US" dirty="0"/>
              <a:t>A primary reason for this is the persistently strong growth in overall energy demand, as a result</a:t>
            </a:r>
            <a:r>
              <a:rPr lang="en-US" baseline="0" dirty="0"/>
              <a:t> of economic development of emerging markets as well as population growth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Energy-related carbon dioxide (CO2) emissions rose – by an estimated 1.4% – for the first time in four years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There is uneven progress between the sectors and between the different geographical regions, and a fundamental disconnect between commitments and real action on the ground. Simply put, the global renewable energy transition is progressing far too slowly.</a:t>
            </a:r>
          </a:p>
          <a:p>
            <a:pPr marL="0" indent="0">
              <a:buFontTx/>
              <a:buNone/>
            </a:pPr>
            <a:endParaRPr lang="fr-FR" sz="1200" b="0" dirty="0"/>
          </a:p>
          <a:p>
            <a:pPr marL="0" indent="0">
              <a:buFontTx/>
              <a:buNone/>
            </a:pPr>
            <a:r>
              <a:rPr lang="fr-FR" sz="1200" b="0" dirty="0" err="1"/>
              <a:t>What</a:t>
            </a:r>
            <a:r>
              <a:rPr lang="fr-FR" sz="1200" b="0" baseline="0" dirty="0"/>
              <a:t> do 2017 </a:t>
            </a:r>
            <a:r>
              <a:rPr lang="fr-FR" sz="1200" b="0" baseline="0" dirty="0" err="1"/>
              <a:t>developments</a:t>
            </a:r>
            <a:r>
              <a:rPr lang="fr-FR" sz="1200" b="0" baseline="0" dirty="0"/>
              <a:t> </a:t>
            </a:r>
            <a:r>
              <a:rPr lang="fr-FR" sz="1200" b="0" baseline="0" dirty="0" err="1"/>
              <a:t>teach</a:t>
            </a:r>
            <a:r>
              <a:rPr lang="fr-FR" sz="1200" b="0" baseline="0" dirty="0"/>
              <a:t> us?</a:t>
            </a:r>
          </a:p>
          <a:p>
            <a:pPr marL="0" indent="0">
              <a:buFontTx/>
              <a:buNone/>
            </a:pPr>
            <a:r>
              <a:rPr lang="fr-FR" sz="1200" b="0" dirty="0"/>
              <a:t>- RE power</a:t>
            </a:r>
            <a:r>
              <a:rPr lang="fr-FR" sz="1200" b="0" baseline="0" dirty="0"/>
              <a:t> </a:t>
            </a:r>
            <a:r>
              <a:rPr lang="fr-FR" sz="1200" b="0" baseline="0" dirty="0" err="1"/>
              <a:t>development</a:t>
            </a:r>
            <a:r>
              <a:rPr lang="fr-FR" sz="1200" b="0" baseline="0" dirty="0"/>
              <a:t> show </a:t>
            </a:r>
            <a:r>
              <a:rPr lang="fr-FR" sz="1200" b="0" baseline="0" dirty="0" err="1"/>
              <a:t>that</a:t>
            </a:r>
            <a:r>
              <a:rPr lang="fr-FR" sz="1200" b="0" baseline="0" dirty="0"/>
              <a:t> a transition </a:t>
            </a:r>
            <a:r>
              <a:rPr lang="fr-FR" sz="1200" b="0" baseline="0" dirty="0" err="1"/>
              <a:t>is</a:t>
            </a:r>
            <a:r>
              <a:rPr lang="fr-FR" sz="1200" b="0" baseline="0" dirty="0"/>
              <a:t> possible!</a:t>
            </a:r>
            <a:endParaRPr lang="fr-FR" sz="1200" b="0" dirty="0"/>
          </a:p>
          <a:p>
            <a:pPr marL="0" indent="0">
              <a:buFontTx/>
              <a:buNone/>
            </a:pPr>
            <a:r>
              <a:rPr lang="fr-FR" sz="1200" b="0" dirty="0"/>
              <a:t>- </a:t>
            </a:r>
            <a:r>
              <a:rPr lang="fr-FR" sz="1200" b="0" dirty="0" err="1"/>
              <a:t>We</a:t>
            </a:r>
            <a:r>
              <a:rPr lang="fr-FR" sz="1200" b="0" dirty="0"/>
              <a:t> </a:t>
            </a:r>
            <a:r>
              <a:rPr lang="fr-FR" sz="1200" b="0" dirty="0" err="1"/>
              <a:t>need</a:t>
            </a:r>
            <a:r>
              <a:rPr lang="fr-FR" sz="1200" b="0" dirty="0"/>
              <a:t> to move </a:t>
            </a:r>
            <a:r>
              <a:rPr lang="fr-FR" sz="1200" b="0" dirty="0" err="1"/>
              <a:t>from</a:t>
            </a:r>
            <a:r>
              <a:rPr lang="fr-FR" sz="1200" b="0" dirty="0"/>
              <a:t> a </a:t>
            </a:r>
            <a:r>
              <a:rPr lang="fr-FR" sz="1200" b="0" dirty="0" err="1"/>
              <a:t>renewable</a:t>
            </a:r>
            <a:r>
              <a:rPr lang="fr-FR" sz="1200" b="0" dirty="0"/>
              <a:t> </a:t>
            </a:r>
            <a:r>
              <a:rPr lang="fr-FR" sz="1200" b="0" dirty="0" err="1"/>
              <a:t>electricity</a:t>
            </a:r>
            <a:r>
              <a:rPr lang="fr-FR" sz="1200" b="0" dirty="0"/>
              <a:t> transformation to a </a:t>
            </a:r>
            <a:r>
              <a:rPr lang="fr-FR" sz="1200" dirty="0" err="1"/>
              <a:t>renewable</a:t>
            </a:r>
            <a:r>
              <a:rPr lang="fr-FR" sz="1200" dirty="0"/>
              <a:t> </a:t>
            </a:r>
            <a:r>
              <a:rPr lang="fr-FR" sz="1200" dirty="0" err="1"/>
              <a:t>energy</a:t>
            </a:r>
            <a:r>
              <a:rPr lang="fr-FR" sz="1200" dirty="0"/>
              <a:t> transformation.</a:t>
            </a:r>
            <a:endParaRPr lang="fr-FR" sz="1200" b="0" dirty="0"/>
          </a:p>
          <a:p>
            <a:pPr marL="171450" indent="-171450">
              <a:buFontTx/>
              <a:buChar char="-"/>
            </a:pPr>
            <a:r>
              <a:rPr lang="fr-FR" sz="1200" b="0" dirty="0"/>
              <a:t>Phase out </a:t>
            </a:r>
            <a:r>
              <a:rPr lang="fr-FR" sz="1200" b="0" dirty="0" err="1"/>
              <a:t>fossil</a:t>
            </a:r>
            <a:r>
              <a:rPr lang="fr-FR" sz="1200" b="0" dirty="0"/>
              <a:t> fuel and </a:t>
            </a:r>
            <a:r>
              <a:rPr lang="fr-FR" sz="1200" b="0" dirty="0" err="1"/>
              <a:t>nuclear</a:t>
            </a:r>
            <a:r>
              <a:rPr lang="fr-FR" sz="1200" b="0" dirty="0"/>
              <a:t> </a:t>
            </a:r>
            <a:r>
              <a:rPr lang="fr-FR" sz="1200" b="0" dirty="0" err="1"/>
              <a:t>subisidies</a:t>
            </a:r>
            <a:r>
              <a:rPr lang="fr-FR" sz="1200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- Thinking</a:t>
            </a:r>
            <a:r>
              <a:rPr lang="en-US" sz="1200" b="0" baseline="0" dirty="0"/>
              <a:t> about the off-grid/on-grid dichotomy or the activities of local cities, we need to m</a:t>
            </a:r>
            <a:r>
              <a:rPr lang="en-US" sz="1200" b="0" dirty="0"/>
              <a:t>ake all trends visible: Much is happening, but data is not consolidated – renewables at local and sub-national level, distributed off-grid renewables, innovative business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399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Join the</a:t>
            </a:r>
            <a:r>
              <a:rPr lang="de-DE" baseline="0" dirty="0"/>
              <a:t> REN21 network today, subscribe to our newsletter to get regular updates about renewable energy developments globally and download REN21 reports, infographics and videos from www.ren21.net!</a:t>
            </a:r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2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renewable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champions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areas. </a:t>
            </a:r>
          </a:p>
          <a:p>
            <a:pPr lvl="0"/>
            <a:endParaRPr lang="fr-FR" dirty="0"/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 at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additions</a:t>
            </a:r>
            <a:r>
              <a:rPr lang="fr-FR" dirty="0"/>
              <a:t> - </a:t>
            </a:r>
            <a:r>
              <a:rPr lang="en-US" dirty="0"/>
              <a:t>In</a:t>
            </a:r>
            <a:r>
              <a:rPr lang="en-US" baseline="0" dirty="0"/>
              <a:t> absolute number, the top countries for investment in RE power and fuels were: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China, the US,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Germany.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dirty="0" err="1"/>
              <a:t>w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 at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relative to GDP,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countries. The countries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Marshall Islands, Rwanda, Solomon Islands, Guinea-Bissau and Serbia,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renewable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countries.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7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lets look at the “Champions” when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comes to total RE capacity installed. In absolute figures including hydro, this list reads: China, US, Brazil, Germany, and India.</a:t>
            </a:r>
          </a:p>
          <a:p>
            <a:pPr lvl="0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looking at total RE capacity per capita (without hydro) the list reads as follows: Iceland, Denmark, Germany/Sweden and Finland – 5 European countries in the pole position.</a:t>
            </a:r>
          </a:p>
          <a:p>
            <a:pPr lvl="0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Similarly in the heating sector, the list of countries changes entirely when looking at total solar water collector capacity installed and per capita, with the 5 leading countries being Barbados, Austria, Cyprus, Israel, and Greece.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5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Although the</a:t>
            </a:r>
            <a:r>
              <a:rPr lang="en-US" baseline="0" dirty="0"/>
              <a:t> share of renewable energy in total final energy consumption </a:t>
            </a:r>
            <a:r>
              <a:rPr lang="en-US" b="1" baseline="0" dirty="0"/>
              <a:t>remains low (18,2%), </a:t>
            </a:r>
            <a:r>
              <a:rPr lang="en-US" baseline="0" dirty="0"/>
              <a:t>it keeps </a:t>
            </a:r>
            <a:r>
              <a:rPr lang="en-US" b="1" baseline="0" dirty="0"/>
              <a:t>rising with modern renewables representing 10.4% in 2016, 0.2% more than in 2015</a:t>
            </a:r>
            <a:r>
              <a:rPr lang="en-US" baseline="0" dirty="0"/>
              <a:t>, mostly due to impressive growth in solar PV and wind.</a:t>
            </a:r>
          </a:p>
          <a:p>
            <a:pPr marL="171450" indent="-171450">
              <a:buFontTx/>
              <a:buChar char="-"/>
            </a:pP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will</a:t>
            </a:r>
            <a:r>
              <a:rPr lang="fr-FR" baseline="0" dirty="0"/>
              <a:t> </a:t>
            </a:r>
            <a:r>
              <a:rPr lang="fr-FR" baseline="0" dirty="0" err="1"/>
              <a:t>see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the </a:t>
            </a:r>
            <a:r>
              <a:rPr lang="fr-FR" baseline="0" dirty="0" err="1"/>
              <a:t>developemnts</a:t>
            </a:r>
            <a:r>
              <a:rPr lang="fr-FR" baseline="0" dirty="0"/>
              <a:t> </a:t>
            </a:r>
            <a:r>
              <a:rPr lang="fr-FR" baseline="0" dirty="0" err="1"/>
              <a:t>differ</a:t>
            </a:r>
            <a:r>
              <a:rPr lang="fr-FR" baseline="0" dirty="0"/>
              <a:t> </a:t>
            </a:r>
            <a:r>
              <a:rPr lang="fr-FR" baseline="0" dirty="0" err="1"/>
              <a:t>significantly</a:t>
            </a:r>
            <a:r>
              <a:rPr lang="fr-FR" baseline="0" dirty="0"/>
              <a:t> </a:t>
            </a:r>
            <a:r>
              <a:rPr lang="fr-FR" baseline="0" dirty="0" err="1"/>
              <a:t>between</a:t>
            </a:r>
            <a:r>
              <a:rPr lang="fr-FR" baseline="0" dirty="0"/>
              <a:t> the </a:t>
            </a:r>
            <a:r>
              <a:rPr lang="fr-FR" baseline="0" dirty="0" err="1"/>
              <a:t>sectors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8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55F8-C9B9-834C-8057-69D144C408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5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2175"/>
            <a:ext cx="9143998" cy="1335825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5461" y="245660"/>
            <a:ext cx="7913687" cy="748603"/>
          </a:xfrm>
          <a:prstGeom prst="rect">
            <a:avLst/>
          </a:prstGeom>
        </p:spPr>
        <p:txBody>
          <a:bodyPr/>
          <a:lstStyle>
            <a:lvl1pPr algn="l" fontAlgn="ctr">
              <a:defRPr sz="2800" baseline="0"/>
            </a:lvl1pPr>
          </a:lstStyle>
          <a:p>
            <a:r>
              <a:rPr lang="de-DE" dirty="0"/>
              <a:t>Mastertitelformat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994262"/>
            <a:ext cx="8807450" cy="5228738"/>
          </a:xfrm>
          <a:prstGeom prst="rect">
            <a:avLst/>
          </a:prstGeom>
          <a:solidFill>
            <a:srgbClr val="E6E7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994262"/>
            <a:ext cx="8807450" cy="5190948"/>
          </a:xfrm>
          <a:prstGeom prst="rect">
            <a:avLst/>
          </a:prstGeom>
        </p:spPr>
        <p:txBody>
          <a:bodyPr vert="horz" anchor="ctr"/>
          <a:lstStyle>
            <a:lvl1pPr algn="ctr">
              <a:buFontTx/>
              <a:buNone/>
              <a:defRPr sz="1600"/>
            </a:lvl1pPr>
          </a:lstStyle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15461" y="245660"/>
            <a:ext cx="7913687" cy="748603"/>
          </a:xfrm>
          <a:prstGeom prst="rect">
            <a:avLst/>
          </a:prstGeom>
        </p:spPr>
        <p:txBody>
          <a:bodyPr/>
          <a:lstStyle>
            <a:lvl1pPr algn="l" fontAlgn="ctr">
              <a:defRPr sz="28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2175"/>
            <a:ext cx="9143998" cy="1335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994262"/>
            <a:ext cx="8807450" cy="5228738"/>
          </a:xfrm>
          <a:prstGeom prst="rect">
            <a:avLst/>
          </a:prstGeom>
          <a:solidFill>
            <a:srgbClr val="E6E7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Inhaltsplatzhalter 25"/>
          <p:cNvSpPr>
            <a:spLocks noGrp="1"/>
          </p:cNvSpPr>
          <p:nvPr>
            <p:ph sz="quarter" idx="12"/>
          </p:nvPr>
        </p:nvSpPr>
        <p:spPr>
          <a:xfrm>
            <a:off x="4268788" y="1450974"/>
            <a:ext cx="4538662" cy="4772025"/>
          </a:xfrm>
          <a:prstGeom prst="rect">
            <a:avLst/>
          </a:prstGeom>
        </p:spPr>
        <p:txBody>
          <a:bodyPr vert="horz" lIns="324000" tIns="374400"/>
          <a:lstStyle>
            <a:lvl1pPr>
              <a:buClr>
                <a:srgbClr val="0077AE"/>
              </a:buClr>
              <a:buFont typeface="Lucida Grande"/>
              <a:buChar char="➜"/>
              <a:defRPr sz="1800" b="1"/>
            </a:lvl1pPr>
            <a:lvl2pPr marL="533400" indent="-177800">
              <a:buFont typeface="Arial"/>
              <a:buChar char="•"/>
              <a:defRPr sz="1600"/>
            </a:lvl2pPr>
            <a:lvl3pPr marL="723900" indent="-190500">
              <a:buFont typeface="Lucida Grande"/>
              <a:buChar char="-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15461" y="245660"/>
            <a:ext cx="7913687" cy="748603"/>
          </a:xfrm>
          <a:prstGeom prst="rect">
            <a:avLst/>
          </a:prstGeom>
        </p:spPr>
        <p:txBody>
          <a:bodyPr/>
          <a:lstStyle>
            <a:lvl1pPr algn="l" fontAlgn="ctr">
              <a:defRPr sz="28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601663" y="1447801"/>
            <a:ext cx="3336688" cy="4155956"/>
          </a:xfrm>
          <a:prstGeom prst="rect">
            <a:avLst/>
          </a:prstGeom>
        </p:spPr>
        <p:txBody>
          <a:bodyPr vert="horz" lIns="0"/>
          <a:lstStyle>
            <a:lvl1pPr>
              <a:buClr>
                <a:srgbClr val="0077AE"/>
              </a:buClr>
              <a:buSzPct val="100000"/>
              <a:buFont typeface="Lucida Grande"/>
              <a:buChar char="➜"/>
              <a:defRPr sz="1800" b="1"/>
            </a:lvl1pPr>
            <a:lvl2pPr marL="534988" indent="-177800">
              <a:buClr>
                <a:schemeClr val="tx1"/>
              </a:buClr>
              <a:buFont typeface="Arial"/>
              <a:buChar char="•"/>
              <a:defRPr sz="1600" b="0" i="0">
                <a:solidFill>
                  <a:srgbClr val="000000"/>
                </a:solidFill>
                <a:latin typeface="+mn-lt"/>
              </a:defRPr>
            </a:lvl2pPr>
            <a:lvl3pPr marL="720725" indent="-185738">
              <a:buClr>
                <a:schemeClr val="tx1"/>
              </a:buClr>
              <a:buFont typeface="Lucida Grande"/>
              <a:buChar char="-"/>
              <a:defRPr sz="1600" b="0" i="0">
                <a:solidFill>
                  <a:srgbClr val="000000"/>
                </a:solidFill>
                <a:latin typeface="+mn-lt"/>
              </a:defRPr>
            </a:lvl3pPr>
            <a:lvl4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4pPr>
            <a:lvl5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2175"/>
            <a:ext cx="9143998" cy="1335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994262"/>
            <a:ext cx="8807450" cy="5228738"/>
          </a:xfrm>
          <a:prstGeom prst="rect">
            <a:avLst/>
          </a:prstGeom>
          <a:solidFill>
            <a:srgbClr val="E6E7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4268788" y="1447800"/>
            <a:ext cx="4111625" cy="4775200"/>
          </a:xfrm>
          <a:prstGeom prst="rect">
            <a:avLst/>
          </a:prstGeom>
          <a:solidFill>
            <a:srgbClr val="E6E7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601663" y="1447801"/>
            <a:ext cx="3336688" cy="4155956"/>
          </a:xfrm>
          <a:prstGeom prst="rect">
            <a:avLst/>
          </a:prstGeom>
        </p:spPr>
        <p:txBody>
          <a:bodyPr vert="horz" lIns="0"/>
          <a:lstStyle>
            <a:lvl1pPr>
              <a:buClr>
                <a:srgbClr val="0077AE"/>
              </a:buClr>
              <a:buSzPct val="100000"/>
              <a:buFont typeface="Lucida Grande"/>
              <a:buChar char="➜"/>
              <a:defRPr sz="1800" b="1"/>
            </a:lvl1pPr>
            <a:lvl2pPr marL="534988" indent="-177800">
              <a:buClr>
                <a:schemeClr val="tx1"/>
              </a:buClr>
              <a:buFont typeface="Arial"/>
              <a:buChar char="•"/>
              <a:defRPr sz="1600" b="0" i="0">
                <a:solidFill>
                  <a:srgbClr val="000000"/>
                </a:solidFill>
                <a:latin typeface="+mn-lt"/>
              </a:defRPr>
            </a:lvl2pPr>
            <a:lvl3pPr marL="720725" indent="-185738">
              <a:buClr>
                <a:schemeClr val="tx1"/>
              </a:buClr>
              <a:buFont typeface="Lucida Grande"/>
              <a:buChar char="-"/>
              <a:defRPr sz="1600" b="0" i="0">
                <a:solidFill>
                  <a:srgbClr val="000000"/>
                </a:solidFill>
                <a:latin typeface="+mn-lt"/>
              </a:defRPr>
            </a:lvl3pPr>
            <a:lvl4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4pPr>
            <a:lvl5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4318000" y="1447801"/>
            <a:ext cx="4197349" cy="4155956"/>
          </a:xfrm>
          <a:prstGeom prst="rect">
            <a:avLst/>
          </a:prstGeom>
        </p:spPr>
        <p:txBody>
          <a:bodyPr vert="horz" lIns="0"/>
          <a:lstStyle>
            <a:lvl1pPr>
              <a:buClr>
                <a:srgbClr val="0077AE"/>
              </a:buClr>
              <a:buSzPct val="100000"/>
              <a:buFont typeface="Lucida Grande"/>
              <a:buChar char="➜"/>
              <a:defRPr sz="1800" b="1"/>
            </a:lvl1pPr>
            <a:lvl2pPr marL="534988" indent="-177800">
              <a:buClr>
                <a:schemeClr val="tx1"/>
              </a:buClr>
              <a:buFont typeface="Arial"/>
              <a:buChar char="•"/>
              <a:defRPr sz="1600" b="0" i="0">
                <a:solidFill>
                  <a:srgbClr val="000000"/>
                </a:solidFill>
                <a:latin typeface="+mn-lt"/>
              </a:defRPr>
            </a:lvl2pPr>
            <a:lvl3pPr marL="720725" indent="-185738">
              <a:buClr>
                <a:schemeClr val="tx1"/>
              </a:buClr>
              <a:buFont typeface="Lucida Grande"/>
              <a:buChar char="-"/>
              <a:defRPr sz="1600" b="0" i="0">
                <a:solidFill>
                  <a:srgbClr val="000000"/>
                </a:solidFill>
                <a:latin typeface="+mn-lt"/>
              </a:defRPr>
            </a:lvl3pPr>
            <a:lvl4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4pPr>
            <a:lvl5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515461" y="245660"/>
            <a:ext cx="7913687" cy="748603"/>
          </a:xfrm>
          <a:prstGeom prst="rect">
            <a:avLst/>
          </a:prstGeom>
        </p:spPr>
        <p:txBody>
          <a:bodyPr/>
          <a:lstStyle>
            <a:lvl1pPr algn="l" fontAlgn="ctr">
              <a:defRPr sz="28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2175"/>
            <a:ext cx="9143998" cy="1335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994262"/>
            <a:ext cx="8807450" cy="5228738"/>
          </a:xfrm>
          <a:prstGeom prst="rect">
            <a:avLst/>
          </a:prstGeom>
          <a:solidFill>
            <a:srgbClr val="E6E7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601663" y="1447801"/>
            <a:ext cx="3336688" cy="4155956"/>
          </a:xfrm>
          <a:prstGeom prst="rect">
            <a:avLst/>
          </a:prstGeom>
        </p:spPr>
        <p:txBody>
          <a:bodyPr vert="horz" lIns="0"/>
          <a:lstStyle>
            <a:lvl1pPr>
              <a:buClr>
                <a:srgbClr val="0077AE"/>
              </a:buClr>
              <a:buSzPct val="100000"/>
              <a:buFont typeface="Lucida Grande"/>
              <a:buChar char="➜"/>
              <a:defRPr sz="1800" b="1"/>
            </a:lvl1pPr>
            <a:lvl2pPr marL="534988" indent="-177800">
              <a:buClr>
                <a:schemeClr val="tx1"/>
              </a:buClr>
              <a:buFont typeface="Arial"/>
              <a:buChar char="•"/>
              <a:defRPr sz="1600" b="0" i="0">
                <a:solidFill>
                  <a:srgbClr val="000000"/>
                </a:solidFill>
                <a:latin typeface="+mn-lt"/>
              </a:defRPr>
            </a:lvl2pPr>
            <a:lvl3pPr marL="720725" indent="-185738">
              <a:buClr>
                <a:schemeClr val="tx1"/>
              </a:buClr>
              <a:buFont typeface="Lucida Grande"/>
              <a:buChar char="-"/>
              <a:defRPr sz="1600" b="0" i="0">
                <a:solidFill>
                  <a:srgbClr val="000000"/>
                </a:solidFill>
                <a:latin typeface="+mn-lt"/>
              </a:defRPr>
            </a:lvl3pPr>
            <a:lvl4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4pPr>
            <a:lvl5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15461" y="245660"/>
            <a:ext cx="7913687" cy="748603"/>
          </a:xfrm>
          <a:prstGeom prst="rect">
            <a:avLst/>
          </a:prstGeom>
        </p:spPr>
        <p:txBody>
          <a:bodyPr/>
          <a:lstStyle>
            <a:lvl1pPr algn="l" fontAlgn="ctr">
              <a:defRPr sz="28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2175"/>
            <a:ext cx="9143998" cy="1335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60:4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994262"/>
            <a:ext cx="8807450" cy="5228738"/>
          </a:xfrm>
          <a:prstGeom prst="rect">
            <a:avLst/>
          </a:prstGeom>
          <a:solidFill>
            <a:srgbClr val="E6E7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4665306" y="994263"/>
            <a:ext cx="4142144" cy="4191263"/>
          </a:xfrm>
          <a:prstGeom prst="rect">
            <a:avLst/>
          </a:prstGeom>
          <a:noFill/>
        </p:spPr>
        <p:txBody>
          <a:bodyPr vert="horz" anchor="ctr"/>
          <a:lstStyle>
            <a:lvl1pPr algn="ctr">
              <a:buFontTx/>
              <a:buNone/>
              <a:defRPr sz="2000"/>
            </a:lvl1pPr>
          </a:lstStyle>
          <a:p>
            <a:endParaRPr lang="de-DE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4665306" y="5365102"/>
            <a:ext cx="3900845" cy="66587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rgbClr val="0077AE"/>
              </a:buClr>
              <a:buSzPct val="100000"/>
              <a:buFontTx/>
              <a:buNone/>
              <a:defRPr sz="1200" b="0" i="1" baseline="0"/>
            </a:lvl1pPr>
            <a:lvl2pPr marL="534988" indent="-177800">
              <a:buClr>
                <a:schemeClr val="tx1"/>
              </a:buClr>
              <a:buFont typeface="Arial"/>
              <a:buChar char="•"/>
              <a:defRPr sz="1600" b="0" i="0">
                <a:solidFill>
                  <a:srgbClr val="000000"/>
                </a:solidFill>
                <a:latin typeface="+mn-lt"/>
              </a:defRPr>
            </a:lvl2pPr>
            <a:lvl3pPr marL="720725" indent="-185738">
              <a:buClr>
                <a:schemeClr val="tx1"/>
              </a:buClr>
              <a:buFont typeface="Lucida Grande"/>
              <a:buChar char="-"/>
              <a:defRPr sz="1600" b="0" i="0">
                <a:solidFill>
                  <a:srgbClr val="000000"/>
                </a:solidFill>
                <a:latin typeface="+mn-lt"/>
              </a:defRPr>
            </a:lvl3pPr>
            <a:lvl4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4pPr>
            <a:lvl5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01663" y="1447801"/>
            <a:ext cx="3336688" cy="4155956"/>
          </a:xfrm>
          <a:prstGeom prst="rect">
            <a:avLst/>
          </a:prstGeom>
        </p:spPr>
        <p:txBody>
          <a:bodyPr vert="horz" lIns="0"/>
          <a:lstStyle>
            <a:lvl1pPr>
              <a:buClr>
                <a:srgbClr val="0077AE"/>
              </a:buClr>
              <a:buSzPct val="100000"/>
              <a:buFont typeface="Lucida Grande"/>
              <a:buChar char="➜"/>
              <a:defRPr sz="1800" b="1"/>
            </a:lvl1pPr>
            <a:lvl2pPr marL="534988" indent="-177800">
              <a:buClr>
                <a:schemeClr val="tx1"/>
              </a:buClr>
              <a:buFont typeface="Arial"/>
              <a:buChar char="•"/>
              <a:defRPr sz="1600" b="0" i="0">
                <a:solidFill>
                  <a:srgbClr val="000000"/>
                </a:solidFill>
                <a:latin typeface="+mn-lt"/>
              </a:defRPr>
            </a:lvl2pPr>
            <a:lvl3pPr marL="720725" indent="-185738">
              <a:buClr>
                <a:schemeClr val="tx1"/>
              </a:buClr>
              <a:buFont typeface="Lucida Grande"/>
              <a:buChar char="-"/>
              <a:defRPr sz="1600" b="0" i="0">
                <a:solidFill>
                  <a:srgbClr val="000000"/>
                </a:solidFill>
                <a:latin typeface="+mn-lt"/>
              </a:defRPr>
            </a:lvl3pPr>
            <a:lvl4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4pPr>
            <a:lvl5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515461" y="245660"/>
            <a:ext cx="7913687" cy="748603"/>
          </a:xfrm>
          <a:prstGeom prst="rect">
            <a:avLst/>
          </a:prstGeom>
        </p:spPr>
        <p:txBody>
          <a:bodyPr/>
          <a:lstStyle>
            <a:lvl1pPr algn="l" fontAlgn="ctr">
              <a:defRPr sz="28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2175"/>
            <a:ext cx="9143998" cy="1335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994262"/>
            <a:ext cx="8807450" cy="5228738"/>
          </a:xfrm>
          <a:prstGeom prst="rect">
            <a:avLst/>
          </a:prstGeom>
          <a:solidFill>
            <a:srgbClr val="E6E7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601663" y="1452105"/>
            <a:ext cx="2237946" cy="4151652"/>
          </a:xfrm>
          <a:prstGeom prst="rect">
            <a:avLst/>
          </a:prstGeom>
        </p:spPr>
        <p:txBody>
          <a:bodyPr vert="horz" lIns="0"/>
          <a:lstStyle>
            <a:lvl1pPr>
              <a:buClr>
                <a:srgbClr val="0077AE"/>
              </a:buClr>
              <a:buSzPct val="100000"/>
              <a:buFont typeface="Lucida Grande"/>
              <a:buChar char="➜"/>
              <a:defRPr sz="1600" b="1"/>
            </a:lvl1pPr>
            <a:lvl2pPr marL="534988" indent="-177800">
              <a:buClr>
                <a:schemeClr val="tx1"/>
              </a:buClr>
              <a:buFont typeface="Arial"/>
              <a:buChar char="•"/>
              <a:defRPr sz="1400" b="0" i="0">
                <a:solidFill>
                  <a:srgbClr val="000000"/>
                </a:solidFill>
                <a:latin typeface="+mn-lt"/>
              </a:defRPr>
            </a:lvl2pPr>
            <a:lvl3pPr marL="720725" indent="-185738">
              <a:buClr>
                <a:schemeClr val="tx1"/>
              </a:buClr>
              <a:buFont typeface="Lucida Grande"/>
              <a:buChar char="-"/>
              <a:defRPr sz="1400" b="0" i="0">
                <a:solidFill>
                  <a:srgbClr val="000000"/>
                </a:solidFill>
                <a:latin typeface="+mn-lt"/>
              </a:defRPr>
            </a:lvl3pPr>
            <a:lvl4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4pPr>
            <a:lvl5pPr>
              <a:buClr>
                <a:srgbClr val="0077AE"/>
              </a:buClr>
              <a:buFont typeface="Lucida Grande"/>
              <a:buChar char="➜"/>
              <a:defRPr sz="1600" b="0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25"/>
          <p:cNvSpPr>
            <a:spLocks noGrp="1"/>
          </p:cNvSpPr>
          <p:nvPr>
            <p:ph sz="quarter" idx="13"/>
          </p:nvPr>
        </p:nvSpPr>
        <p:spPr>
          <a:xfrm>
            <a:off x="3146585" y="1419367"/>
            <a:ext cx="5238590" cy="4568683"/>
          </a:xfrm>
          <a:prstGeom prst="rect">
            <a:avLst/>
          </a:prstGeom>
        </p:spPr>
        <p:txBody>
          <a:bodyPr vert="horz" lIns="324000" tIns="374400"/>
          <a:lstStyle>
            <a:lvl1pPr>
              <a:buClr>
                <a:srgbClr val="0077AE"/>
              </a:buClr>
              <a:buFont typeface="Lucida Grande"/>
              <a:buChar char="➜"/>
              <a:defRPr sz="1600" b="1"/>
            </a:lvl1pPr>
            <a:lvl2pPr marL="533400" indent="-177800">
              <a:buFont typeface="Arial"/>
              <a:buChar char="•"/>
              <a:defRPr sz="1400"/>
            </a:lvl2pPr>
            <a:lvl3pPr marL="723900" indent="-190500">
              <a:buFont typeface="Lucida Grande"/>
              <a:buChar char="-"/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15461" y="245660"/>
            <a:ext cx="7913687" cy="748603"/>
          </a:xfrm>
          <a:prstGeom prst="rect">
            <a:avLst/>
          </a:prstGeom>
        </p:spPr>
        <p:txBody>
          <a:bodyPr/>
          <a:lstStyle>
            <a:lvl1pPr algn="l" fontAlgn="ctr">
              <a:defRPr sz="28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22175"/>
            <a:ext cx="9143998" cy="1335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6924"/>
          </a:xfrm>
        </p:spPr>
        <p:txBody>
          <a:bodyPr anchor="t">
            <a:normAutofit/>
          </a:bodyPr>
          <a:lstStyle>
            <a:lvl1pPr algn="ctr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07212"/>
            <a:ext cx="8229600" cy="5018951"/>
          </a:xfrm>
        </p:spPr>
        <p:txBody>
          <a:bodyPr>
            <a:normAutofit/>
          </a:bodyPr>
          <a:lstStyle>
            <a:lvl1pPr marL="179388" indent="-179388">
              <a:defRPr sz="1600">
                <a:solidFill>
                  <a:schemeClr val="bg1"/>
                </a:solidFill>
              </a:defRPr>
            </a:lvl1pPr>
            <a:lvl2pPr marL="358775" indent="-179388">
              <a:buFontTx/>
              <a:buNone/>
              <a:defRPr sz="1600">
                <a:solidFill>
                  <a:schemeClr val="bg1"/>
                </a:solidFill>
              </a:defRPr>
            </a:lvl2pPr>
            <a:lvl3pPr marL="358775" indent="-179388">
              <a:defRPr sz="1600">
                <a:solidFill>
                  <a:schemeClr val="bg1"/>
                </a:solidFill>
              </a:defRPr>
            </a:lvl3pPr>
            <a:lvl4pPr marL="628650" indent="-266700">
              <a:buFontTx/>
              <a:buNone/>
              <a:defRPr sz="1600">
                <a:solidFill>
                  <a:schemeClr val="bg1"/>
                </a:solidFill>
              </a:defRPr>
            </a:lvl4pPr>
            <a:lvl5pPr marL="628650" indent="-2667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5" r:id="rId2"/>
    <p:sldLayoutId id="2147483692" r:id="rId3"/>
    <p:sldLayoutId id="2147483688" r:id="rId4"/>
    <p:sldLayoutId id="2147483689" r:id="rId5"/>
    <p:sldLayoutId id="2147483693" r:id="rId6"/>
    <p:sldLayoutId id="2147483691" r:id="rId7"/>
    <p:sldLayoutId id="214748369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15426" r="17390" b="15426"/>
          <a:stretch/>
        </p:blipFill>
        <p:spPr>
          <a:xfrm>
            <a:off x="0" y="2721"/>
            <a:ext cx="9143999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271047" y="4002935"/>
            <a:ext cx="2237596" cy="2237596"/>
          </a:xfrm>
          <a:prstGeom prst="rect">
            <a:avLst/>
          </a:prstGeom>
          <a:solidFill>
            <a:srgbClr val="FECC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26" y="5350121"/>
            <a:ext cx="1545336" cy="72847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31" y="324409"/>
            <a:ext cx="1415712" cy="40512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0" y="324409"/>
            <a:ext cx="3275470" cy="674488"/>
          </a:xfrm>
          <a:prstGeom prst="rect">
            <a:avLst/>
          </a:prstGeom>
        </p:spPr>
      </p:pic>
      <p:sp>
        <p:nvSpPr>
          <p:cNvPr id="11" name="Textfeld 6"/>
          <p:cNvSpPr txBox="1"/>
          <p:nvPr/>
        </p:nvSpPr>
        <p:spPr>
          <a:xfrm>
            <a:off x="627790" y="5247596"/>
            <a:ext cx="3554914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4 June 2018</a:t>
            </a:r>
          </a:p>
          <a:p>
            <a:r>
              <a:rPr lang="de-DE" sz="1600" b="1" dirty="0">
                <a:solidFill>
                  <a:schemeClr val="bg1"/>
                </a:solidFill>
              </a:rPr>
              <a:t>REN21 Secretariat</a:t>
            </a:r>
          </a:p>
          <a:p>
            <a:r>
              <a:rPr lang="de-DE" sz="1600" b="1" dirty="0">
                <a:solidFill>
                  <a:srgbClr val="418BD6"/>
                </a:solidFill>
              </a:rPr>
              <a:t>gsr@ren21.net  </a:t>
            </a:r>
            <a:endParaRPr lang="de-DE" sz="1600" dirty="0">
              <a:solidFill>
                <a:srgbClr val="418BD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 in TFEC by Sector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7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Pricing Policies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4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2" y="1447801"/>
            <a:ext cx="3465012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dirty="0"/>
              <a:t>RE share in heating and cooling </a:t>
            </a:r>
            <a:r>
              <a:rPr lang="en-US" b="0" dirty="0"/>
              <a:t>was </a:t>
            </a:r>
            <a:r>
              <a:rPr lang="en-US" dirty="0">
                <a:solidFill>
                  <a:srgbClr val="FF0000"/>
                </a:solidFill>
              </a:rPr>
              <a:t>X% in 201X</a:t>
            </a:r>
          </a:p>
          <a:p>
            <a:pPr>
              <a:buClr>
                <a:srgbClr val="3C5A75"/>
              </a:buClr>
            </a:pPr>
            <a:r>
              <a:rPr lang="en-US" dirty="0"/>
              <a:t>Deployment of renewable technologies in H&amp;C </a:t>
            </a:r>
            <a:r>
              <a:rPr lang="en-US" b="0" dirty="0"/>
              <a:t>continued to be constrained by: </a:t>
            </a:r>
            <a:r>
              <a:rPr lang="en-US" dirty="0"/>
              <a:t>low fossil fuel prices </a:t>
            </a:r>
            <a:r>
              <a:rPr lang="en-US" b="0" dirty="0"/>
              <a:t>and </a:t>
            </a:r>
            <a:r>
              <a:rPr lang="en-US" dirty="0"/>
              <a:t>lack of policy support</a:t>
            </a:r>
          </a:p>
          <a:p>
            <a:pPr>
              <a:buClr>
                <a:srgbClr val="3C5A75"/>
              </a:buClr>
            </a:pPr>
            <a:r>
              <a:rPr lang="en-US" b="0" dirty="0"/>
              <a:t>The vast majority of </a:t>
            </a:r>
            <a:r>
              <a:rPr lang="en-US" dirty="0"/>
              <a:t>renewable heat (buildings) </a:t>
            </a:r>
            <a:r>
              <a:rPr lang="en-US" b="0" dirty="0"/>
              <a:t>continued to be supplied by: </a:t>
            </a:r>
            <a:r>
              <a:rPr lang="en-US" dirty="0"/>
              <a:t>traditional</a:t>
            </a:r>
            <a:r>
              <a:rPr lang="en-US" b="0" dirty="0"/>
              <a:t> </a:t>
            </a:r>
            <a:r>
              <a:rPr lang="en-US" dirty="0"/>
              <a:t>biomass (21.8%)</a:t>
            </a:r>
            <a:r>
              <a:rPr lang="en-US" b="0" dirty="0"/>
              <a:t>,</a:t>
            </a:r>
            <a:r>
              <a:rPr lang="en-US" dirty="0"/>
              <a:t> </a:t>
            </a:r>
            <a:r>
              <a:rPr lang="en-US" b="0" dirty="0"/>
              <a:t>with smaller contributions from </a:t>
            </a:r>
            <a:r>
              <a:rPr lang="en-US" dirty="0"/>
              <a:t>modern renewables</a:t>
            </a:r>
            <a:r>
              <a:rPr lang="en-US" b="0" dirty="0"/>
              <a:t> </a:t>
            </a:r>
            <a:r>
              <a:rPr lang="en-US" dirty="0"/>
              <a:t>(4%) </a:t>
            </a:r>
            <a:r>
              <a:rPr lang="en-US" b="0" dirty="0"/>
              <a:t>such as </a:t>
            </a:r>
            <a:r>
              <a:rPr lang="en-US" dirty="0"/>
              <a:t>solar thermal</a:t>
            </a:r>
            <a:r>
              <a:rPr lang="en-US" b="0" dirty="0"/>
              <a:t> and </a:t>
            </a:r>
            <a:r>
              <a:rPr lang="en-US" dirty="0"/>
              <a:t>geothermal</a:t>
            </a:r>
            <a:r>
              <a:rPr lang="en-US" b="0" dirty="0"/>
              <a:t> energy </a:t>
            </a:r>
          </a:p>
          <a:p>
            <a:pPr>
              <a:buClr>
                <a:srgbClr val="3C5A75"/>
              </a:buClr>
            </a:pPr>
            <a:endParaRPr lang="en-US" dirty="0"/>
          </a:p>
          <a:p>
            <a:pPr marL="0" indent="0">
              <a:buClr>
                <a:srgbClr val="3C5A75"/>
              </a:buClr>
              <a:buNone/>
            </a:pPr>
            <a:endParaRPr lang="fr-FR" dirty="0"/>
          </a:p>
          <a:p>
            <a:pPr>
              <a:buClr>
                <a:srgbClr val="3C5A75"/>
              </a:buClr>
            </a:pPr>
            <a:endParaRPr lang="en-US" b="0" dirty="0"/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Heating and Cooling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54399" y="4152464"/>
            <a:ext cx="3900845" cy="665870"/>
          </a:xfrm>
        </p:spPr>
        <p:txBody>
          <a:bodyPr/>
          <a:lstStyle/>
          <a:p>
            <a:pPr algn="r"/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9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228" y="4637334"/>
            <a:ext cx="2046991" cy="1545752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2" y="1447801"/>
            <a:ext cx="3236412" cy="3343931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b="0" dirty="0"/>
              <a:t>Overall, </a:t>
            </a:r>
            <a:r>
              <a:rPr lang="en-US" dirty="0"/>
              <a:t>the share of renewable energy in transport </a:t>
            </a:r>
            <a:r>
              <a:rPr lang="en-US" b="0" dirty="0"/>
              <a:t>was </a:t>
            </a:r>
            <a:r>
              <a:rPr lang="en-US" dirty="0">
                <a:solidFill>
                  <a:srgbClr val="FF0000"/>
                </a:solidFill>
              </a:rPr>
              <a:t>X% in 201X</a:t>
            </a:r>
          </a:p>
          <a:p>
            <a:pPr>
              <a:buClr>
                <a:srgbClr val="3C5A75"/>
              </a:buClr>
            </a:pPr>
            <a:r>
              <a:rPr lang="en-US" dirty="0">
                <a:solidFill>
                  <a:srgbClr val="FF0000"/>
                </a:solidFill>
              </a:rPr>
              <a:t>RE </a:t>
            </a:r>
            <a:r>
              <a:rPr lang="en-US" b="0" dirty="0">
                <a:solidFill>
                  <a:srgbClr val="FF0000"/>
                </a:solidFill>
              </a:rPr>
              <a:t>share in </a:t>
            </a:r>
            <a:r>
              <a:rPr lang="en-US" dirty="0">
                <a:solidFill>
                  <a:srgbClr val="FF0000"/>
                </a:solidFill>
              </a:rPr>
              <a:t>road transport: 4.2% in 2016 </a:t>
            </a:r>
            <a:r>
              <a:rPr lang="en-US" b="0" dirty="0">
                <a:solidFill>
                  <a:srgbClr val="FF0000"/>
                </a:solidFill>
              </a:rPr>
              <a:t>(estimated, nearly all from </a:t>
            </a:r>
            <a:r>
              <a:rPr lang="en-US" dirty="0">
                <a:solidFill>
                  <a:srgbClr val="FF0000"/>
                </a:solidFill>
              </a:rPr>
              <a:t>biofuels</a:t>
            </a:r>
            <a:r>
              <a:rPr lang="en-US" b="0" dirty="0">
                <a:solidFill>
                  <a:srgbClr val="FF0000"/>
                </a:solidFill>
              </a:rPr>
              <a:t>)</a:t>
            </a:r>
          </a:p>
          <a:p>
            <a:pPr>
              <a:buClr>
                <a:srgbClr val="3C5A75"/>
              </a:buClr>
            </a:pPr>
            <a:r>
              <a:rPr lang="en-US" u="sng" dirty="0"/>
              <a:t>Electrification trend</a:t>
            </a:r>
            <a:r>
              <a:rPr lang="en-US" dirty="0"/>
              <a:t>: EVs </a:t>
            </a:r>
            <a:r>
              <a:rPr lang="en-US" b="0" dirty="0"/>
              <a:t>on the road passed the </a:t>
            </a:r>
            <a:r>
              <a:rPr lang="en-US" dirty="0"/>
              <a:t>3 million mark </a:t>
            </a:r>
            <a:r>
              <a:rPr lang="en-US" b="0" dirty="0"/>
              <a:t>in 2017 (</a:t>
            </a:r>
            <a:r>
              <a:rPr lang="en-US" dirty="0"/>
              <a:t>+70%</a:t>
            </a:r>
            <a:r>
              <a:rPr lang="en-US" b="0" dirty="0"/>
              <a:t>,</a:t>
            </a:r>
            <a:r>
              <a:rPr lang="en-US" dirty="0"/>
              <a:t> </a:t>
            </a:r>
            <a:r>
              <a:rPr lang="en-US" b="0" dirty="0"/>
              <a:t>but only </a:t>
            </a:r>
            <a:r>
              <a:rPr lang="fr-FR" b="0" dirty="0"/>
              <a:t>1% of light </a:t>
            </a:r>
            <a:r>
              <a:rPr lang="fr-FR" b="0" dirty="0" err="1"/>
              <a:t>vehicle</a:t>
            </a:r>
            <a:r>
              <a:rPr lang="fr-FR" b="0" dirty="0"/>
              <a:t> </a:t>
            </a:r>
            <a:r>
              <a:rPr lang="fr-FR" b="0" dirty="0" err="1"/>
              <a:t>market</a:t>
            </a:r>
            <a:r>
              <a:rPr lang="fr-FR" b="0" dirty="0"/>
              <a:t>)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Transport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38351" y="4299742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platzhalter 8"/>
          <p:cNvSpPr txBox="1">
            <a:spLocks/>
          </p:cNvSpPr>
          <p:nvPr/>
        </p:nvSpPr>
        <p:spPr>
          <a:xfrm>
            <a:off x="1713328" y="4632677"/>
            <a:ext cx="4953624" cy="1076514"/>
          </a:xfrm>
          <a:prstGeom prst="rect">
            <a:avLst/>
          </a:prstGeom>
        </p:spPr>
        <p:txBody>
          <a:bodyPr vert="horz" lIns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7AE"/>
              </a:buClr>
              <a:buSzPct val="100000"/>
              <a:buFont typeface="Lucida Grande"/>
              <a:buChar char="➜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20725" indent="-18573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-"/>
              <a:defRPr sz="1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7AE"/>
              </a:buClr>
              <a:buFont typeface="Lucida Grande"/>
              <a:buChar char="➜"/>
              <a:defRPr sz="1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7AE"/>
              </a:buClr>
              <a:buFont typeface="Lucida Grande"/>
              <a:buChar char="➜"/>
              <a:defRPr sz="16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0">
              <a:buClr>
                <a:srgbClr val="3C5A75"/>
              </a:buClr>
              <a:buNone/>
            </a:pPr>
            <a:r>
              <a:rPr lang="en-US" sz="1800" dirty="0"/>
              <a:t>Potential to create a </a:t>
            </a:r>
            <a:r>
              <a:rPr lang="en-US" sz="1800" b="1" dirty="0"/>
              <a:t>new market for renewable energy </a:t>
            </a:r>
            <a:r>
              <a:rPr lang="en-US" sz="1800" dirty="0"/>
              <a:t>and facilitate the</a:t>
            </a:r>
            <a:r>
              <a:rPr lang="en-US" sz="1800" b="1" dirty="0"/>
              <a:t> integration of higher shares of VRE</a:t>
            </a:r>
            <a:endParaRPr lang="de-DE" b="1" dirty="0"/>
          </a:p>
        </p:txBody>
      </p:sp>
      <p:cxnSp>
        <p:nvCxnSpPr>
          <p:cNvPr id="20" name="Elbow Connector 19"/>
          <p:cNvCxnSpPr>
            <a:endCxn id="11" idx="1"/>
          </p:cNvCxnSpPr>
          <p:nvPr/>
        </p:nvCxnSpPr>
        <p:spPr>
          <a:xfrm rot="16200000" flipH="1">
            <a:off x="398128" y="3855733"/>
            <a:ext cx="1597557" cy="1032844"/>
          </a:xfrm>
          <a:prstGeom prst="bentConnector2">
            <a:avLst/>
          </a:prstGeom>
          <a:ln>
            <a:solidFill>
              <a:schemeClr val="tx2">
                <a:lumMod val="75000"/>
              </a:schemeClr>
            </a:solidFill>
            <a:headEnd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17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3" y="1447801"/>
            <a:ext cx="3019842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b="0" dirty="0"/>
              <a:t>In 2017, renewables accounted for: </a:t>
            </a:r>
            <a:r>
              <a:rPr lang="en-US" dirty="0"/>
              <a:t>70% </a:t>
            </a:r>
            <a:r>
              <a:rPr lang="en-US" b="0" dirty="0"/>
              <a:t>of net additions to global power generation capacity </a:t>
            </a:r>
          </a:p>
          <a:p>
            <a:pPr marL="0" indent="0">
              <a:buClr>
                <a:srgbClr val="3C5A75"/>
              </a:buClr>
              <a:buNone/>
            </a:pPr>
            <a:endParaRPr lang="en-US" b="0" dirty="0"/>
          </a:p>
          <a:p>
            <a:pPr>
              <a:buClr>
                <a:srgbClr val="3C5A75"/>
              </a:buClr>
            </a:pPr>
            <a:r>
              <a:rPr lang="en-US" b="0" dirty="0"/>
              <a:t>Providing </a:t>
            </a:r>
            <a:r>
              <a:rPr lang="en-US" dirty="0"/>
              <a:t>26% </a:t>
            </a:r>
            <a:r>
              <a:rPr lang="en-US" b="0" dirty="0"/>
              <a:t>of global electricity demand</a:t>
            </a:r>
          </a:p>
          <a:p>
            <a:pPr marL="0" indent="0">
              <a:buClr>
                <a:srgbClr val="3C5A75"/>
              </a:buClr>
              <a:buNone/>
            </a:pPr>
            <a:endParaRPr lang="en-US" b="0" dirty="0"/>
          </a:p>
          <a:p>
            <a:pPr>
              <a:buClr>
                <a:srgbClr val="3C5A75"/>
              </a:buClr>
            </a:pPr>
            <a:r>
              <a:rPr lang="en-US" dirty="0"/>
              <a:t>Progress in the power sector shows that the transition to renewable energy is possible!</a:t>
            </a:r>
          </a:p>
          <a:p>
            <a:pPr>
              <a:buClr>
                <a:srgbClr val="3C5A75"/>
              </a:buClr>
            </a:pPr>
            <a:endParaRPr lang="en-US" b="0" dirty="0"/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Power Sector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73389" y="4149934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007"/>
          <a:stretch/>
        </p:blipFill>
        <p:spPr>
          <a:xfrm>
            <a:off x="3773389" y="1469007"/>
            <a:ext cx="5034061" cy="26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7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Renewable Power Capacity </a:t>
            </a:r>
          </a:p>
        </p:txBody>
      </p:sp>
    </p:spTree>
    <p:extLst>
      <p:ext uri="{BB962C8B-B14F-4D97-AF65-F5344CB8AC3E}">
        <p14:creationId xmlns:p14="http://schemas.microsoft.com/office/powerpoint/2010/main" val="146215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Power Capacities in the World</a:t>
            </a:r>
          </a:p>
        </p:txBody>
      </p:sp>
    </p:spTree>
    <p:extLst>
      <p:ext uri="{BB962C8B-B14F-4D97-AF65-F5344CB8AC3E}">
        <p14:creationId xmlns:p14="http://schemas.microsoft.com/office/powerpoint/2010/main" val="244067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High Shares of Variable Renewable Power on the Grid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826933" y="5580598"/>
            <a:ext cx="418910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fr-FR" sz="1200" dirty="0"/>
              <a:t>REN21</a:t>
            </a:r>
            <a:r>
              <a:rPr lang="fr-FR" sz="1200" i="1" dirty="0"/>
              <a:t> </a:t>
            </a:r>
            <a:r>
              <a:rPr lang="fr-FR" sz="1200" i="1" dirty="0" err="1"/>
              <a:t>Renewables</a:t>
            </a:r>
            <a:r>
              <a:rPr lang="fr-FR" sz="1200" i="1" dirty="0"/>
              <a:t> 2018 Global </a:t>
            </a:r>
            <a:r>
              <a:rPr lang="fr-FR" sz="1200" i="1" dirty="0" err="1"/>
              <a:t>Status</a:t>
            </a:r>
            <a:r>
              <a:rPr lang="fr-FR" sz="1200" i="1" dirty="0"/>
              <a:t> Report</a:t>
            </a:r>
            <a:endParaRPr lang="en-US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618764" y="5250363"/>
            <a:ext cx="7749218" cy="280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64277" y="1142995"/>
            <a:ext cx="8258191" cy="4057873"/>
            <a:chOff x="364277" y="1142995"/>
            <a:chExt cx="8258191" cy="40578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10915"/>
            <a:stretch/>
          </p:blipFill>
          <p:spPr>
            <a:xfrm>
              <a:off x="364277" y="1142995"/>
              <a:ext cx="8258191" cy="40578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42042" y="1142995"/>
              <a:ext cx="804116" cy="697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31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in Renewable Energy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1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2" y="1447801"/>
            <a:ext cx="2468391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dirty="0"/>
              <a:t>179</a:t>
            </a:r>
            <a:r>
              <a:rPr lang="en-US" b="0" dirty="0"/>
              <a:t> countries had renewable energy </a:t>
            </a:r>
            <a:r>
              <a:rPr lang="en-US" dirty="0"/>
              <a:t>targets</a:t>
            </a:r>
          </a:p>
          <a:p>
            <a:pPr>
              <a:buClr>
                <a:srgbClr val="3C5A75"/>
              </a:buClr>
            </a:pPr>
            <a:r>
              <a:rPr lang="en-US" dirty="0"/>
              <a:t>146 </a:t>
            </a:r>
            <a:r>
              <a:rPr lang="en-US" b="0" dirty="0"/>
              <a:t>countries had </a:t>
            </a:r>
            <a:r>
              <a:rPr lang="en-US" dirty="0"/>
              <a:t>power targets</a:t>
            </a:r>
          </a:p>
          <a:p>
            <a:pPr>
              <a:buClr>
                <a:srgbClr val="3C5A75"/>
              </a:buClr>
            </a:pPr>
            <a:r>
              <a:rPr lang="en-US" dirty="0"/>
              <a:t>42 </a:t>
            </a:r>
            <a:r>
              <a:rPr lang="en-US" b="0" dirty="0"/>
              <a:t>countries</a:t>
            </a:r>
            <a:br>
              <a:rPr lang="en-US" b="0" dirty="0"/>
            </a:br>
            <a:r>
              <a:rPr lang="en-US" b="0" dirty="0"/>
              <a:t>had </a:t>
            </a:r>
            <a:r>
              <a:rPr lang="en-US" dirty="0"/>
              <a:t>transport targets</a:t>
            </a:r>
          </a:p>
          <a:p>
            <a:pPr>
              <a:buClr>
                <a:srgbClr val="3C5A75"/>
              </a:buClr>
            </a:pPr>
            <a:r>
              <a:rPr lang="en-US" dirty="0"/>
              <a:t>48 </a:t>
            </a:r>
            <a:r>
              <a:rPr lang="en-US" b="0" dirty="0"/>
              <a:t>countries</a:t>
            </a:r>
            <a:br>
              <a:rPr lang="en-US" b="0" dirty="0"/>
            </a:br>
            <a:r>
              <a:rPr lang="en-US" b="0" dirty="0"/>
              <a:t>had </a:t>
            </a:r>
            <a:r>
              <a:rPr lang="en-US" dirty="0"/>
              <a:t>heating and cooling targets</a:t>
            </a:r>
          </a:p>
          <a:p>
            <a:pPr>
              <a:buClr>
                <a:srgbClr val="3C5A75"/>
              </a:buClr>
            </a:pPr>
            <a:r>
              <a:rPr lang="fr-FR" dirty="0"/>
              <a:t>57 </a:t>
            </a:r>
            <a:r>
              <a:rPr lang="fr-FR" b="0" dirty="0" err="1"/>
              <a:t>jurisdictions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pricing</a:t>
            </a:r>
            <a:r>
              <a:rPr lang="fr-FR" dirty="0"/>
              <a:t> </a:t>
            </a:r>
            <a:r>
              <a:rPr lang="fr-FR" dirty="0" err="1"/>
              <a:t>policies</a:t>
            </a:r>
            <a:endParaRPr lang="en-US" dirty="0"/>
          </a:p>
          <a:p>
            <a:pPr>
              <a:buClr>
                <a:srgbClr val="3C5A75"/>
              </a:buClr>
            </a:pPr>
            <a:endParaRPr lang="en-US" dirty="0"/>
          </a:p>
          <a:p>
            <a:pPr marL="0" indent="0">
              <a:buClr>
                <a:srgbClr val="3C5A75"/>
              </a:buClr>
              <a:buNone/>
            </a:pPr>
            <a:endParaRPr lang="fr-FR" dirty="0"/>
          </a:p>
          <a:p>
            <a:pPr>
              <a:buClr>
                <a:srgbClr val="3C5A75"/>
              </a:buClr>
            </a:pPr>
            <a:endParaRPr lang="en-US" b="0" dirty="0"/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Renewable Energy Policy Landscape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06604" y="4397502"/>
            <a:ext cx="3900845" cy="665870"/>
          </a:xfrm>
        </p:spPr>
        <p:txBody>
          <a:bodyPr/>
          <a:lstStyle/>
          <a:p>
            <a:pPr algn="r"/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pPr algn="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70053" y="1419380"/>
            <a:ext cx="5737396" cy="2974021"/>
            <a:chOff x="3070054" y="994263"/>
            <a:chExt cx="5737396" cy="29740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r="3447"/>
            <a:stretch/>
          </p:blipFill>
          <p:spPr>
            <a:xfrm>
              <a:off x="3070054" y="994263"/>
              <a:ext cx="5737396" cy="297402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070054" y="1006295"/>
              <a:ext cx="539420" cy="608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00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220" y="3722661"/>
            <a:ext cx="23198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FF9900"/>
              </a:buClr>
              <a:defRPr/>
            </a:pPr>
            <a:r>
              <a:rPr lang="en-GB" b="1" dirty="0">
                <a:solidFill>
                  <a:srgbClr val="418BD6"/>
                </a:solidFill>
                <a:latin typeface="Century Gothic" panose="020B0502020202020204" pitchFamily="34" charset="0"/>
              </a:rPr>
              <a:t>I</a:t>
            </a:r>
            <a:r>
              <a:rPr lang="en-GB" b="1" dirty="0">
                <a:solidFill>
                  <a:srgbClr val="418BD6"/>
                </a:solidFill>
              </a:rPr>
              <a:t>ndustry Associations:</a:t>
            </a:r>
          </a:p>
          <a:p>
            <a:pPr>
              <a:buClr>
                <a:srgbClr val="FF9900"/>
              </a:buClr>
              <a:defRPr/>
            </a:pPr>
            <a:r>
              <a:rPr lang="en-GB" sz="1600" dirty="0"/>
              <a:t>ARE, ACORE, ALER, APREN, CREIA, CEC, EREF, GOGLA, GSC, GWEC, IREF, IGA, IHA, RES4MED, WBA, WWEA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0962" y="5224364"/>
            <a:ext cx="33528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buClr>
                <a:srgbClr val="FF9900"/>
              </a:buClr>
              <a:defRPr/>
            </a:pPr>
            <a:r>
              <a:rPr lang="en-GB" b="1" dirty="0">
                <a:solidFill>
                  <a:srgbClr val="418BD6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GB" b="1" dirty="0">
                <a:solidFill>
                  <a:srgbClr val="418BD6"/>
                </a:solidFill>
                <a:cs typeface="Calibri"/>
              </a:rPr>
              <a:t>Science &amp; Academia:</a:t>
            </a:r>
          </a:p>
          <a:p>
            <a:pPr marL="177800" indent="-177800" algn="ctr">
              <a:buClr>
                <a:srgbClr val="FF9900"/>
              </a:buClr>
              <a:defRPr/>
            </a:pPr>
            <a:r>
              <a:rPr lang="en-GB" sz="1600" dirty="0" err="1">
                <a:cs typeface="Calibri"/>
              </a:rPr>
              <a:t>Fundacion</a:t>
            </a:r>
            <a:r>
              <a:rPr lang="en-GB" sz="1600" dirty="0">
                <a:cs typeface="Calibri"/>
              </a:rPr>
              <a:t> </a:t>
            </a:r>
            <a:r>
              <a:rPr lang="en-GB" sz="1600" dirty="0" err="1">
                <a:cs typeface="Calibri"/>
              </a:rPr>
              <a:t>Bariloche</a:t>
            </a:r>
            <a:r>
              <a:rPr lang="it-IT" sz="1600" dirty="0">
                <a:cs typeface="Calibri"/>
              </a:rPr>
              <a:t>, IIASA, ISES, NREL, SANEDI, TERI</a:t>
            </a:r>
            <a:r>
              <a:rPr lang="en-GB" sz="1600" dirty="0">
                <a:cs typeface="Calibri"/>
              </a:rPr>
              <a:t> </a:t>
            </a:r>
          </a:p>
          <a:p>
            <a:pPr>
              <a:spcAft>
                <a:spcPts val="1800"/>
              </a:spcAft>
              <a:buClr>
                <a:srgbClr val="FF6600"/>
              </a:buClr>
              <a:buFont typeface="Arial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20" y="1271700"/>
            <a:ext cx="21769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Clr>
                <a:srgbClr val="FF6600"/>
              </a:buClr>
            </a:pPr>
            <a:r>
              <a:rPr lang="en-GB" b="1" dirty="0">
                <a:solidFill>
                  <a:srgbClr val="418BD6"/>
                </a:solidFill>
              </a:rPr>
              <a:t>NGOs: </a:t>
            </a:r>
          </a:p>
          <a:p>
            <a:pPr marL="0" lvl="3">
              <a:buClr>
                <a:srgbClr val="FF6600"/>
              </a:buClr>
            </a:pPr>
            <a:r>
              <a:rPr lang="en-GB" sz="1600" dirty="0"/>
              <a:t>CAN, CEEW, FER, GACC, GFSE, Greenpeace International, ICLEI, ISEP, MFC, </a:t>
            </a:r>
            <a:r>
              <a:rPr lang="en-GB" sz="1600" dirty="0" err="1"/>
              <a:t>SLoCaT</a:t>
            </a:r>
            <a:r>
              <a:rPr lang="en-GB" sz="1600" dirty="0"/>
              <a:t>, REI, WCRE, WFC, WRI, WWF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2951" y="1271700"/>
            <a:ext cx="22413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r">
              <a:buClr>
                <a:srgbClr val="FF9900"/>
              </a:buClr>
              <a:defRPr/>
            </a:pPr>
            <a:r>
              <a:rPr lang="en-GB" b="1" dirty="0">
                <a:solidFill>
                  <a:srgbClr val="418BD6"/>
                </a:solidFill>
              </a:rPr>
              <a:t>International Organisations:</a:t>
            </a:r>
          </a:p>
          <a:p>
            <a:pPr marL="177800" lvl="0" indent="-177800" algn="r">
              <a:buClr>
                <a:srgbClr val="FF9900"/>
              </a:buClr>
              <a:defRPr/>
            </a:pPr>
            <a:r>
              <a:rPr lang="en-GB" dirty="0"/>
              <a:t> </a:t>
            </a:r>
            <a:r>
              <a:rPr lang="en-GB" sz="1600" dirty="0"/>
              <a:t>ADB, APERC, ECREEE, EC, GEF, IEA, IEC, IRENA, RCREEE, UNDP, UN Environment, UNIDO, World 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643" y="3730333"/>
            <a:ext cx="1866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r">
              <a:buClr>
                <a:srgbClr val="FF9900"/>
              </a:buClr>
              <a:defRPr/>
            </a:pPr>
            <a:r>
              <a:rPr lang="en-GB" b="1" dirty="0">
                <a:solidFill>
                  <a:srgbClr val="418BD6"/>
                </a:solidFill>
              </a:rPr>
              <a:t>Governments</a:t>
            </a:r>
            <a:r>
              <a:rPr lang="en-GB" sz="1600" b="1" dirty="0">
                <a:solidFill>
                  <a:srgbClr val="418BD6"/>
                </a:solidFill>
              </a:rPr>
              <a:t>:</a:t>
            </a:r>
            <a:br>
              <a:rPr lang="en-GB" sz="1600" b="1" dirty="0">
                <a:solidFill>
                  <a:srgbClr val="418BD6"/>
                </a:solidFill>
              </a:rPr>
            </a:br>
            <a:r>
              <a:rPr lang="en-US" sz="1600" dirty="0"/>
              <a:t>Afghanistan, Brazil, Denmark, Germany, India, Mexico, South Africa, Spain, UAE, USA</a:t>
            </a:r>
            <a:endParaRPr lang="en-GB" sz="1600" dirty="0"/>
          </a:p>
          <a:p>
            <a:pPr>
              <a:spcAft>
                <a:spcPts val="1800"/>
              </a:spcAft>
              <a:buClr>
                <a:srgbClr val="FF6600"/>
              </a:buClr>
              <a:buFont typeface="Arial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56" y="1425931"/>
            <a:ext cx="4425841" cy="3868030"/>
          </a:xfrm>
          <a:prstGeom prst="rect">
            <a:avLst/>
          </a:prstGeom>
        </p:spPr>
      </p:pic>
      <p:sp>
        <p:nvSpPr>
          <p:cNvPr id="12" name="Titel 6"/>
          <p:cNvSpPr>
            <a:spLocks noGrp="1"/>
          </p:cNvSpPr>
          <p:nvPr>
            <p:ph type="title"/>
          </p:nvPr>
        </p:nvSpPr>
        <p:spPr>
          <a:xfrm>
            <a:off x="515461" y="126910"/>
            <a:ext cx="7913687" cy="7486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400" b="1" dirty="0"/>
              <a:t>REN21</a:t>
            </a:r>
            <a:r>
              <a:rPr lang="de-DE" sz="2400" dirty="0"/>
              <a:t> is a </a:t>
            </a:r>
            <a:r>
              <a:rPr lang="de-DE" sz="2400" b="1" dirty="0"/>
              <a:t>global multi stakeholder network </a:t>
            </a:r>
            <a:r>
              <a:rPr lang="de-DE" sz="2400" dirty="0"/>
              <a:t>dedicated to the rapid uptake of </a:t>
            </a:r>
            <a:r>
              <a:rPr lang="de-DE" sz="2400" b="1" dirty="0"/>
              <a:t>renewable energy worldwide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59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Renewable Energy Policy Landscape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4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Renewable Energy Policy Landscape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3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</a:t>
            </a:r>
          </a:p>
        </p:txBody>
      </p:sp>
    </p:spTree>
    <p:extLst>
      <p:ext uri="{BB962C8B-B14F-4D97-AF65-F5344CB8AC3E}">
        <p14:creationId xmlns:p14="http://schemas.microsoft.com/office/powerpoint/2010/main" val="711000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for RE and EVs</a:t>
            </a:r>
          </a:p>
        </p:txBody>
      </p:sp>
    </p:spTree>
    <p:extLst>
      <p:ext uri="{BB962C8B-B14F-4D97-AF65-F5344CB8AC3E}">
        <p14:creationId xmlns:p14="http://schemas.microsoft.com/office/powerpoint/2010/main" val="39520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5" r="2071"/>
          <a:stretch/>
        </p:blipFill>
        <p:spPr>
          <a:xfrm>
            <a:off x="3982453" y="994263"/>
            <a:ext cx="4872791" cy="27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26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Bioenergy</a:t>
            </a:r>
          </a:p>
        </p:txBody>
      </p:sp>
    </p:spTree>
    <p:extLst>
      <p:ext uri="{BB962C8B-B14F-4D97-AF65-F5344CB8AC3E}">
        <p14:creationId xmlns:p14="http://schemas.microsoft.com/office/powerpoint/2010/main" val="2443995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Bioenergy</a:t>
            </a:r>
          </a:p>
        </p:txBody>
      </p:sp>
    </p:spTree>
    <p:extLst>
      <p:ext uri="{BB962C8B-B14F-4D97-AF65-F5344CB8AC3E}">
        <p14:creationId xmlns:p14="http://schemas.microsoft.com/office/powerpoint/2010/main" val="1249910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Bioenergy</a:t>
            </a:r>
          </a:p>
        </p:txBody>
      </p:sp>
    </p:spTree>
    <p:extLst>
      <p:ext uri="{BB962C8B-B14F-4D97-AF65-F5344CB8AC3E}">
        <p14:creationId xmlns:p14="http://schemas.microsoft.com/office/powerpoint/2010/main" val="3348636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Geothermal Power and Heat</a:t>
            </a:r>
          </a:p>
        </p:txBody>
      </p:sp>
    </p:spTree>
    <p:extLst>
      <p:ext uri="{BB962C8B-B14F-4D97-AF65-F5344CB8AC3E}">
        <p14:creationId xmlns:p14="http://schemas.microsoft.com/office/powerpoint/2010/main" val="3457228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Geothermal Power and Heat</a:t>
            </a:r>
          </a:p>
        </p:txBody>
      </p:sp>
    </p:spTree>
    <p:extLst>
      <p:ext uri="{BB962C8B-B14F-4D97-AF65-F5344CB8AC3E}">
        <p14:creationId xmlns:p14="http://schemas.microsoft.com/office/powerpoint/2010/main" val="127652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601663" y="1447801"/>
            <a:ext cx="5015366" cy="415595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Collaborative annual reporting since 2005 </a:t>
            </a:r>
            <a:r>
              <a:rPr lang="de-DE" b="0" dirty="0"/>
              <a:t>building on </a:t>
            </a:r>
            <a:r>
              <a:rPr lang="de-DE" dirty="0"/>
              <a:t>international expert community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de-DE" dirty="0"/>
              <a:t>The report features:</a:t>
            </a:r>
          </a:p>
          <a:p>
            <a:pPr marL="0" indent="0">
              <a:buNone/>
            </a:pPr>
            <a:r>
              <a:rPr lang="de-DE" dirty="0">
                <a:solidFill>
                  <a:srgbClr val="0075AC"/>
                </a:solidFill>
              </a:rPr>
              <a:t>01. </a:t>
            </a:r>
            <a:r>
              <a:rPr lang="de-DE" b="0" dirty="0"/>
              <a:t>Global Overview</a:t>
            </a:r>
            <a:endParaRPr lang="en-US" b="0" dirty="0"/>
          </a:p>
          <a:p>
            <a:pPr marL="0" indent="0">
              <a:buNone/>
            </a:pPr>
            <a:r>
              <a:rPr lang="en-US" dirty="0">
                <a:solidFill>
                  <a:srgbClr val="0075AC"/>
                </a:solidFill>
              </a:rPr>
              <a:t>02. </a:t>
            </a:r>
            <a:r>
              <a:rPr lang="en-US" b="0" dirty="0"/>
              <a:t>Policy Landscape</a:t>
            </a:r>
          </a:p>
          <a:p>
            <a:pPr marL="0" indent="0">
              <a:buNone/>
            </a:pPr>
            <a:r>
              <a:rPr lang="de-DE" dirty="0">
                <a:solidFill>
                  <a:srgbClr val="0075AC"/>
                </a:solidFill>
              </a:rPr>
              <a:t>03. </a:t>
            </a:r>
            <a:r>
              <a:rPr lang="de-DE" b="0" dirty="0"/>
              <a:t>Market &amp; Industry Trends</a:t>
            </a:r>
            <a:endParaRPr lang="en-US" b="0" dirty="0"/>
          </a:p>
          <a:p>
            <a:pPr marL="0" indent="0">
              <a:buNone/>
            </a:pPr>
            <a:r>
              <a:rPr lang="de-DE" dirty="0">
                <a:solidFill>
                  <a:srgbClr val="0075AC"/>
                </a:solidFill>
              </a:rPr>
              <a:t>04. </a:t>
            </a:r>
            <a:r>
              <a:rPr lang="de-DE" b="0" dirty="0"/>
              <a:t>Distributed Renewables for Energy Access</a:t>
            </a:r>
          </a:p>
          <a:p>
            <a:pPr marL="0" indent="0">
              <a:buNone/>
            </a:pPr>
            <a:r>
              <a:rPr lang="en-US" dirty="0">
                <a:solidFill>
                  <a:srgbClr val="0075AC"/>
                </a:solidFill>
              </a:rPr>
              <a:t>05. </a:t>
            </a:r>
            <a:r>
              <a:rPr lang="en-US" b="0" dirty="0"/>
              <a:t>Investment Flows</a:t>
            </a:r>
          </a:p>
          <a:p>
            <a:pPr marL="0" indent="0">
              <a:buNone/>
            </a:pPr>
            <a:r>
              <a:rPr lang="en-US" dirty="0">
                <a:solidFill>
                  <a:srgbClr val="0075AC"/>
                </a:solidFill>
              </a:rPr>
              <a:t>06. </a:t>
            </a:r>
            <a:r>
              <a:rPr lang="en-US" b="0" dirty="0"/>
              <a:t>Energy Systems Integration and Enabling Technologies</a:t>
            </a:r>
          </a:p>
          <a:p>
            <a:pPr marL="0" indent="0">
              <a:buNone/>
            </a:pPr>
            <a:r>
              <a:rPr lang="en-US" dirty="0">
                <a:solidFill>
                  <a:srgbClr val="0075AC"/>
                </a:solidFill>
              </a:rPr>
              <a:t>07. </a:t>
            </a:r>
            <a:r>
              <a:rPr lang="en-US" b="0" dirty="0"/>
              <a:t>Energy Efficiency</a:t>
            </a:r>
          </a:p>
          <a:p>
            <a:pPr marL="0" indent="0">
              <a:buNone/>
            </a:pPr>
            <a:r>
              <a:rPr lang="en-US" dirty="0">
                <a:solidFill>
                  <a:srgbClr val="0075AC"/>
                </a:solidFill>
              </a:rPr>
              <a:t>08. </a:t>
            </a:r>
            <a:r>
              <a:rPr lang="en-US" b="0" dirty="0"/>
              <a:t>Feature: Corporate Sourcing of Renewables</a:t>
            </a:r>
          </a:p>
          <a:p>
            <a:endParaRPr lang="de-DE" b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46881" y="245660"/>
            <a:ext cx="7913687" cy="74860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Renewables Global Status Report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78" r="6887" b="1"/>
          <a:stretch/>
        </p:blipFill>
        <p:spPr>
          <a:xfrm>
            <a:off x="5529094" y="931377"/>
            <a:ext cx="3516067" cy="52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25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Hydropower</a:t>
            </a:r>
          </a:p>
        </p:txBody>
      </p:sp>
    </p:spTree>
    <p:extLst>
      <p:ext uri="{BB962C8B-B14F-4D97-AF65-F5344CB8AC3E}">
        <p14:creationId xmlns:p14="http://schemas.microsoft.com/office/powerpoint/2010/main" val="606927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Hydropower</a:t>
            </a:r>
          </a:p>
        </p:txBody>
      </p:sp>
    </p:spTree>
    <p:extLst>
      <p:ext uri="{BB962C8B-B14F-4D97-AF65-F5344CB8AC3E}">
        <p14:creationId xmlns:p14="http://schemas.microsoft.com/office/powerpoint/2010/main" val="4145927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3" y="1447801"/>
            <a:ext cx="3227278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dirty="0"/>
              <a:t>98 GW </a:t>
            </a:r>
            <a:r>
              <a:rPr lang="en-US" b="0" dirty="0"/>
              <a:t>of solar PV capacity added in 2017</a:t>
            </a:r>
          </a:p>
          <a:p>
            <a:pPr marL="0" indent="0">
              <a:buClr>
                <a:srgbClr val="3C5A75"/>
              </a:buClr>
              <a:buNone/>
            </a:pPr>
            <a:endParaRPr lang="en-US" b="0" dirty="0"/>
          </a:p>
          <a:p>
            <a:pPr>
              <a:buClr>
                <a:srgbClr val="3C5A75"/>
              </a:buClr>
            </a:pPr>
            <a:r>
              <a:rPr lang="en-US" b="0" dirty="0"/>
              <a:t>Global total increased </a:t>
            </a:r>
            <a:r>
              <a:rPr lang="en-US" dirty="0"/>
              <a:t>33% </a:t>
            </a:r>
            <a:r>
              <a:rPr lang="en-US" b="0" dirty="0"/>
              <a:t>to </a:t>
            </a:r>
            <a:r>
              <a:rPr lang="en-US" dirty="0"/>
              <a:t>402 GW </a:t>
            </a:r>
            <a:r>
              <a:rPr lang="fr-FR" b="0" dirty="0"/>
              <a:t>(40,000 PV panels </a:t>
            </a:r>
            <a:r>
              <a:rPr lang="fr-FR" b="0" dirty="0" err="1"/>
              <a:t>every</a:t>
            </a:r>
            <a:r>
              <a:rPr lang="fr-FR" b="0" dirty="0"/>
              <a:t> </a:t>
            </a:r>
            <a:r>
              <a:rPr lang="fr-FR" b="0" dirty="0" err="1"/>
              <a:t>hour</a:t>
            </a:r>
            <a:r>
              <a:rPr lang="fr-FR" b="0" dirty="0"/>
              <a:t>)</a:t>
            </a:r>
          </a:p>
          <a:p>
            <a:pPr>
              <a:buClr>
                <a:srgbClr val="3C5A75"/>
              </a:buClr>
            </a:pPr>
            <a:endParaRPr lang="fr-FR" b="0" dirty="0"/>
          </a:p>
          <a:p>
            <a:pPr>
              <a:buClr>
                <a:srgbClr val="3C5A75"/>
              </a:buClr>
            </a:pPr>
            <a:r>
              <a:rPr lang="en-US" dirty="0"/>
              <a:t>More solar PV was installed than the net capacity additions of fossil fuels and nuclear power combined</a:t>
            </a:r>
          </a:p>
          <a:p>
            <a:pPr>
              <a:buClr>
                <a:srgbClr val="3C5A75"/>
              </a:buClr>
            </a:pPr>
            <a:endParaRPr lang="en-US" dirty="0"/>
          </a:p>
          <a:p>
            <a:pPr>
              <a:buClr>
                <a:srgbClr val="3C5A75"/>
              </a:buClr>
            </a:pPr>
            <a:endParaRPr lang="en-US" b="0" dirty="0"/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Solar PV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01025" y="4186457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1229"/>
          <a:stretch/>
        </p:blipFill>
        <p:spPr>
          <a:xfrm>
            <a:off x="3801025" y="1447801"/>
            <a:ext cx="5006425" cy="27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55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Solar PV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01025" y="4186457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9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Solar PV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01025" y="4186457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0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3" y="1447801"/>
            <a:ext cx="2959684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dirty="0"/>
              <a:t>China</a:t>
            </a:r>
            <a:r>
              <a:rPr lang="en-US" b="0" dirty="0"/>
              <a:t> added</a:t>
            </a:r>
            <a:br>
              <a:rPr lang="en-US" b="0" dirty="0"/>
            </a:br>
            <a:r>
              <a:rPr lang="en-US" dirty="0"/>
              <a:t>53.1 GW </a:t>
            </a:r>
            <a:r>
              <a:rPr lang="en-US" b="0" dirty="0"/>
              <a:t>in 2017,</a:t>
            </a:r>
            <a:r>
              <a:rPr lang="en-US" dirty="0"/>
              <a:t> more than was added worldwide in 2015</a:t>
            </a:r>
            <a:r>
              <a:rPr lang="en-US" b="0" dirty="0"/>
              <a:t>,</a:t>
            </a:r>
            <a:r>
              <a:rPr lang="en-US" dirty="0"/>
              <a:t> </a:t>
            </a:r>
            <a:r>
              <a:rPr lang="en-US" b="0" dirty="0"/>
              <a:t>increasing its total solar PV capacity to </a:t>
            </a:r>
            <a:r>
              <a:rPr lang="en-US" dirty="0"/>
              <a:t>131.1 GW</a:t>
            </a:r>
          </a:p>
          <a:p>
            <a:pPr>
              <a:buClr>
                <a:srgbClr val="3C5A75"/>
              </a:buClr>
            </a:pPr>
            <a:endParaRPr lang="en-US" dirty="0"/>
          </a:p>
          <a:p>
            <a:pPr>
              <a:buClr>
                <a:srgbClr val="3C5A75"/>
              </a:buClr>
            </a:pPr>
            <a:r>
              <a:rPr lang="en-US" dirty="0"/>
              <a:t>China reached its 2020 target </a:t>
            </a:r>
            <a:r>
              <a:rPr lang="en-US" b="0" dirty="0"/>
              <a:t>for solar installations in 2017</a:t>
            </a:r>
          </a:p>
          <a:p>
            <a:pPr marL="0" indent="0">
              <a:buClr>
                <a:srgbClr val="3C5A75"/>
              </a:buClr>
              <a:buNone/>
            </a:pPr>
            <a:endParaRPr lang="en-US" dirty="0"/>
          </a:p>
          <a:p>
            <a:pPr>
              <a:buClr>
                <a:srgbClr val="3C5A75"/>
              </a:buClr>
            </a:pPr>
            <a:endParaRPr lang="en-US" b="0" dirty="0"/>
          </a:p>
          <a:p>
            <a:pPr>
              <a:buClr>
                <a:srgbClr val="3C5A75"/>
              </a:buClr>
            </a:pPr>
            <a:endParaRPr lang="en-US" b="0" dirty="0"/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Solar PV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20722" y="4178108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22" y="1447801"/>
            <a:ext cx="4886728" cy="27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8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Concentrating Solar Thermal Power (CSP)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65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Concentrating Solar Thermal Power (CSP)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8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Solar Thermal Heating and Cooling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18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Solar Thermal Heating and Cooling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61" y="2566554"/>
            <a:ext cx="8101611" cy="227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13"/>
            <a:ext cx="63436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45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Solar Thermal Heating and Cooling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0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Solar Thermal Heating and Cooling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98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2" y="1447801"/>
            <a:ext cx="3537201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dirty="0"/>
              <a:t>52 GW </a:t>
            </a:r>
            <a:r>
              <a:rPr lang="en-US" b="0" dirty="0"/>
              <a:t>of wind power capacity added in 2017, </a:t>
            </a:r>
            <a:r>
              <a:rPr lang="en-US" sz="1800" b="0" dirty="0"/>
              <a:t>increasing the global total by </a:t>
            </a:r>
            <a:r>
              <a:rPr lang="en-US" sz="1800" b="1" dirty="0"/>
              <a:t>11% </a:t>
            </a:r>
            <a:r>
              <a:rPr lang="en-US" sz="1800" dirty="0"/>
              <a:t>to 539 GW</a:t>
            </a:r>
          </a:p>
          <a:p>
            <a:pPr marL="0" indent="0">
              <a:buClr>
                <a:srgbClr val="3C5A75"/>
              </a:buClr>
              <a:buNone/>
            </a:pPr>
            <a:endParaRPr lang="en-US" sz="1600" dirty="0"/>
          </a:p>
          <a:p>
            <a:pPr>
              <a:buClr>
                <a:srgbClr val="3C5A75"/>
              </a:buClr>
            </a:pPr>
            <a:r>
              <a:rPr lang="en-US" dirty="0"/>
              <a:t>China </a:t>
            </a:r>
            <a:r>
              <a:rPr lang="en-US" b="0" dirty="0"/>
              <a:t>retained its lead position for wind power as well, adding</a:t>
            </a:r>
            <a:r>
              <a:rPr lang="en-US" dirty="0"/>
              <a:t> </a:t>
            </a:r>
            <a:r>
              <a:rPr lang="en-US" b="0" dirty="0"/>
              <a:t>nearly </a:t>
            </a:r>
            <a:r>
              <a:rPr lang="en-US" dirty="0"/>
              <a:t>19.7 GW</a:t>
            </a:r>
            <a:r>
              <a:rPr lang="en-US" b="0" dirty="0"/>
              <a:t> and reaching a total of </a:t>
            </a:r>
            <a:r>
              <a:rPr lang="en-US" dirty="0"/>
              <a:t>188.4 GW</a:t>
            </a:r>
          </a:p>
          <a:p>
            <a:pPr marL="0" indent="0">
              <a:buClr>
                <a:srgbClr val="3C5A75"/>
              </a:buClr>
              <a:buNone/>
            </a:pPr>
            <a:endParaRPr lang="en-US" sz="1600" dirty="0"/>
          </a:p>
          <a:p>
            <a:pPr>
              <a:buClr>
                <a:srgbClr val="3C5A75"/>
              </a:buClr>
            </a:pPr>
            <a:r>
              <a:rPr lang="en-US" b="0" dirty="0"/>
              <a:t>Although onshore wind represents the majority of installed capacity for wind, there was an increase of </a:t>
            </a:r>
            <a:r>
              <a:rPr lang="en-US" dirty="0"/>
              <a:t>+30%</a:t>
            </a:r>
            <a:r>
              <a:rPr lang="en-US" b="0" dirty="0"/>
              <a:t> in </a:t>
            </a:r>
            <a:r>
              <a:rPr lang="en-US" dirty="0"/>
              <a:t>global offshore capacity</a:t>
            </a:r>
          </a:p>
          <a:p>
            <a:pPr>
              <a:buClr>
                <a:srgbClr val="3C5A75"/>
              </a:buClr>
            </a:pPr>
            <a:endParaRPr lang="en-US" dirty="0"/>
          </a:p>
          <a:p>
            <a:pPr marL="0" indent="0">
              <a:buClr>
                <a:srgbClr val="3C5A75"/>
              </a:buClr>
              <a:buNone/>
            </a:pP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Wind Power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06371" y="3994047"/>
            <a:ext cx="3900845" cy="665870"/>
          </a:xfrm>
        </p:spPr>
        <p:txBody>
          <a:bodyPr/>
          <a:lstStyle/>
          <a:p>
            <a:pPr algn="r"/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pPr algn="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1563"/>
          <a:stretch/>
        </p:blipFill>
        <p:spPr>
          <a:xfrm>
            <a:off x="3890223" y="1447801"/>
            <a:ext cx="4916993" cy="25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0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Wind Power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Wind Power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4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Wind Power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4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3" y="1447801"/>
            <a:ext cx="2995779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dirty="0"/>
              <a:t>In 2016: </a:t>
            </a:r>
          </a:p>
          <a:p>
            <a:pPr lvl="1">
              <a:buClr>
                <a:srgbClr val="3C5A75"/>
              </a:buClr>
            </a:pPr>
            <a:r>
              <a:rPr lang="en-US" sz="1800" b="1" dirty="0"/>
              <a:t>~14% </a:t>
            </a:r>
            <a:r>
              <a:rPr lang="en-US" sz="1800" b="0" dirty="0"/>
              <a:t>of the global population lived </a:t>
            </a:r>
            <a:r>
              <a:rPr lang="en-US" sz="1800" b="1" dirty="0"/>
              <a:t>without electricity</a:t>
            </a:r>
            <a:r>
              <a:rPr lang="en-US" sz="1800" dirty="0"/>
              <a:t> </a:t>
            </a:r>
            <a:r>
              <a:rPr lang="en-US" sz="1800" b="0" dirty="0"/>
              <a:t>– approx.</a:t>
            </a:r>
            <a:r>
              <a:rPr lang="en-US" sz="1800" dirty="0"/>
              <a:t> </a:t>
            </a:r>
            <a:r>
              <a:rPr lang="en-US" sz="1800" b="0" dirty="0"/>
              <a:t>1.06 billion people </a:t>
            </a:r>
          </a:p>
          <a:p>
            <a:pPr lvl="1">
              <a:buClr>
                <a:srgbClr val="3C5A75"/>
              </a:buClr>
            </a:pPr>
            <a:endParaRPr lang="en-US" sz="1800" b="0" dirty="0"/>
          </a:p>
          <a:p>
            <a:pPr lvl="1">
              <a:buClr>
                <a:srgbClr val="3C5A75"/>
              </a:buClr>
            </a:pPr>
            <a:r>
              <a:rPr lang="en-US" sz="1800" b="1" dirty="0"/>
              <a:t>DREA systems </a:t>
            </a:r>
            <a:r>
              <a:rPr lang="en-US" sz="1800" b="0" dirty="0"/>
              <a:t>were serving </a:t>
            </a:r>
            <a:r>
              <a:rPr lang="en-US" sz="1800" b="1" dirty="0"/>
              <a:t>~300 million people by end-2016</a:t>
            </a:r>
          </a:p>
          <a:p>
            <a:pPr>
              <a:buClr>
                <a:srgbClr val="3C5A75"/>
              </a:buClr>
            </a:pPr>
            <a:endParaRPr lang="en-US" dirty="0"/>
          </a:p>
          <a:p>
            <a:pPr marL="0" indent="0">
              <a:buClr>
                <a:srgbClr val="3C5A75"/>
              </a:buClr>
              <a:buNone/>
            </a:pPr>
            <a:endParaRPr lang="fr-FR" dirty="0"/>
          </a:p>
          <a:p>
            <a:pPr>
              <a:buClr>
                <a:srgbClr val="3C5A75"/>
              </a:buClr>
            </a:pPr>
            <a:endParaRPr lang="en-US" b="0" dirty="0"/>
          </a:p>
          <a:p>
            <a:pPr lvl="1"/>
            <a:endParaRPr lang="de-DE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06605" y="4403369"/>
            <a:ext cx="3900845" cy="665870"/>
          </a:xfrm>
        </p:spPr>
        <p:txBody>
          <a:bodyPr/>
          <a:lstStyle/>
          <a:p>
            <a:pPr algn="r"/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pPr algn="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51534" y="1447801"/>
            <a:ext cx="4955916" cy="2955568"/>
            <a:chOff x="2150895" y="1376613"/>
            <a:chExt cx="6334125" cy="32385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0895" y="1376613"/>
              <a:ext cx="6334125" cy="32385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66273" y="1389797"/>
              <a:ext cx="784810" cy="31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70027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3C5A75"/>
              </a:buClr>
            </a:pPr>
            <a:r>
              <a:rPr lang="en-US" dirty="0"/>
              <a:t>Off-grid solar devices </a:t>
            </a:r>
            <a:r>
              <a:rPr lang="en-US" b="0" dirty="0"/>
              <a:t>(e.g. solar lanterns and solar home systems) experienced </a:t>
            </a:r>
            <a:r>
              <a:rPr lang="en-US" dirty="0"/>
              <a:t>60% annual growth </a:t>
            </a:r>
            <a:r>
              <a:rPr lang="en-US" b="0" dirty="0"/>
              <a:t>rates between 2010-2017</a:t>
            </a:r>
          </a:p>
          <a:p>
            <a:endParaRPr lang="en-US" sz="1200" dirty="0"/>
          </a:p>
          <a:p>
            <a:r>
              <a:rPr lang="en-US" dirty="0"/>
              <a:t>130 million off-grid solar systems </a:t>
            </a:r>
            <a:r>
              <a:rPr lang="en-US" b="0" dirty="0"/>
              <a:t>had been </a:t>
            </a:r>
            <a:r>
              <a:rPr lang="en-US" dirty="0"/>
              <a:t>sold cumulatively</a:t>
            </a:r>
            <a:r>
              <a:rPr lang="en-US" b="0" dirty="0"/>
              <a:t> by end-2017</a:t>
            </a:r>
          </a:p>
          <a:p>
            <a:endParaRPr lang="en-US" sz="1200" dirty="0"/>
          </a:p>
          <a:p>
            <a:r>
              <a:rPr lang="en-US" dirty="0"/>
              <a:t>PAYG companies </a:t>
            </a:r>
            <a:r>
              <a:rPr lang="en-US" b="0" dirty="0"/>
              <a:t>raised </a:t>
            </a:r>
            <a:r>
              <a:rPr lang="en-US" dirty="0"/>
              <a:t>USD 263 million </a:t>
            </a:r>
            <a:r>
              <a:rPr lang="en-US" b="0" dirty="0"/>
              <a:t>in capital (+19% from 2016) </a:t>
            </a:r>
            <a:endParaRPr lang="en-GB" b="0" dirty="0"/>
          </a:p>
          <a:p>
            <a:pPr>
              <a:buClr>
                <a:srgbClr val="3C5A75"/>
              </a:buClr>
            </a:pPr>
            <a:endParaRPr lang="en-US" dirty="0"/>
          </a:p>
          <a:p>
            <a:pPr marL="0" indent="0">
              <a:buClr>
                <a:srgbClr val="3C5A75"/>
              </a:buClr>
              <a:buNone/>
            </a:pPr>
            <a:endParaRPr lang="fr-FR" dirty="0"/>
          </a:p>
          <a:p>
            <a:pPr>
              <a:buClr>
                <a:srgbClr val="3C5A75"/>
              </a:buClr>
            </a:pPr>
            <a:endParaRPr lang="en-US" b="0" dirty="0"/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99002" y="5698037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684"/>
          <a:stretch/>
        </p:blipFill>
        <p:spPr>
          <a:xfrm>
            <a:off x="3799002" y="994264"/>
            <a:ext cx="5008447" cy="2330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003" y="3373221"/>
            <a:ext cx="5008447" cy="23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32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16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3" y="1447801"/>
            <a:ext cx="2675927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dirty="0"/>
              <a:t>Total global capacity:</a:t>
            </a:r>
            <a:br>
              <a:rPr lang="en-US" dirty="0"/>
            </a:br>
            <a:r>
              <a:rPr lang="en-US" dirty="0"/>
              <a:t>+9% </a:t>
            </a:r>
            <a:r>
              <a:rPr lang="en-US" b="0" dirty="0"/>
              <a:t>compared to 2016, </a:t>
            </a:r>
            <a:r>
              <a:rPr lang="en-US" dirty="0"/>
              <a:t>2,167 GW </a:t>
            </a:r>
            <a:r>
              <a:rPr lang="en-US" b="0" dirty="0"/>
              <a:t>at year’s end (</a:t>
            </a:r>
            <a:r>
              <a:rPr lang="en-US" dirty="0"/>
              <a:t>1,081 GW </a:t>
            </a:r>
            <a:r>
              <a:rPr lang="en-US" b="0" dirty="0"/>
              <a:t>not incl. hydro)</a:t>
            </a:r>
          </a:p>
          <a:p>
            <a:pPr marL="0" indent="0">
              <a:buClr>
                <a:srgbClr val="3C5A75"/>
              </a:buClr>
              <a:buNone/>
            </a:pPr>
            <a:endParaRPr lang="en-US" b="0" dirty="0"/>
          </a:p>
          <a:p>
            <a:pPr>
              <a:buClr>
                <a:srgbClr val="3C5A75"/>
              </a:buClr>
            </a:pPr>
            <a:r>
              <a:rPr lang="en-US" sz="1800" b="0" dirty="0"/>
              <a:t>Share in </a:t>
            </a:r>
            <a:r>
              <a:rPr lang="en-US" sz="1800" b="1" dirty="0"/>
              <a:t>newly installed renewable power capacity: </a:t>
            </a:r>
          </a:p>
          <a:p>
            <a:pPr marL="0" indent="0">
              <a:buClr>
                <a:srgbClr val="3C5A75"/>
              </a:buClr>
              <a:buNone/>
            </a:pPr>
            <a:endParaRPr lang="en-US" sz="1600" b="1" dirty="0"/>
          </a:p>
          <a:p>
            <a:pPr lvl="1">
              <a:buClr>
                <a:srgbClr val="3C5A75"/>
              </a:buClr>
            </a:pPr>
            <a:r>
              <a:rPr lang="en-US" u="sng" dirty="0"/>
              <a:t>Solar PV</a:t>
            </a:r>
            <a:r>
              <a:rPr lang="en-US" dirty="0"/>
              <a:t>: 55%</a:t>
            </a:r>
          </a:p>
          <a:p>
            <a:pPr lvl="1">
              <a:buClr>
                <a:srgbClr val="3C5A75"/>
              </a:buClr>
            </a:pPr>
            <a:r>
              <a:rPr lang="en-US" u="sng" dirty="0"/>
              <a:t>Wind</a:t>
            </a:r>
            <a:r>
              <a:rPr lang="en-US" dirty="0"/>
              <a:t>: 29%</a:t>
            </a:r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Another Extraordinary Year for Renewable Energy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77590" y="5211598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90" y="994263"/>
            <a:ext cx="5530931" cy="42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60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3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7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70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3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18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Distributed Renewables for Energy Access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20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3" y="1447801"/>
            <a:ext cx="3115314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b="0" dirty="0"/>
              <a:t>Global </a:t>
            </a:r>
            <a:r>
              <a:rPr lang="en-US" dirty="0"/>
              <a:t>new investment </a:t>
            </a:r>
            <a:r>
              <a:rPr lang="en-US" b="0" dirty="0"/>
              <a:t>in renewable power and fuels in 2017: </a:t>
            </a:r>
            <a:r>
              <a:rPr lang="en-US" dirty="0"/>
              <a:t>USD 279.8 billion </a:t>
            </a:r>
            <a:r>
              <a:rPr lang="en-US" sz="1600" dirty="0"/>
              <a:t>(+2%)</a:t>
            </a:r>
            <a:r>
              <a:rPr lang="en-US" sz="1600" b="0" dirty="0"/>
              <a:t> </a:t>
            </a:r>
            <a:r>
              <a:rPr lang="fr-FR" sz="1600" b="0" dirty="0"/>
              <a:t>(USD 319.8 billion incl. large </a:t>
            </a:r>
            <a:r>
              <a:rPr lang="fr-FR" sz="1600" b="0" dirty="0" err="1"/>
              <a:t>hydropower</a:t>
            </a:r>
            <a:r>
              <a:rPr lang="fr-FR" sz="1600" b="0" dirty="0"/>
              <a:t>)</a:t>
            </a:r>
          </a:p>
          <a:p>
            <a:pPr marL="0" indent="0">
              <a:buClr>
                <a:srgbClr val="3C5A75"/>
              </a:buClr>
              <a:buNone/>
            </a:pPr>
            <a:endParaRPr lang="en-US" b="0" dirty="0"/>
          </a:p>
          <a:p>
            <a:pPr>
              <a:buClr>
                <a:srgbClr val="3C5A75"/>
              </a:buClr>
            </a:pPr>
            <a:r>
              <a:rPr lang="en-GB" dirty="0"/>
              <a:t>Investment in new renewable power </a:t>
            </a:r>
            <a:r>
              <a:rPr lang="en-GB" b="0" dirty="0"/>
              <a:t>capacity was roughly </a:t>
            </a:r>
            <a:r>
              <a:rPr lang="en-GB" u="sng" dirty="0"/>
              <a:t>three times</a:t>
            </a:r>
            <a:r>
              <a:rPr lang="en-GB" dirty="0"/>
              <a:t> that in new fossil fuel </a:t>
            </a:r>
            <a:r>
              <a:rPr lang="en-GB" b="0" dirty="0"/>
              <a:t>capacity</a:t>
            </a:r>
            <a:endParaRPr lang="en-US" b="0" dirty="0"/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Global Investment in Renewable Energy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95718" y="5035336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718" y="1447801"/>
            <a:ext cx="5211732" cy="35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69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Global Investment in Renewable Energy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826933" y="5580598"/>
            <a:ext cx="418910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fr-FR" sz="1200" dirty="0"/>
              <a:t>REN21</a:t>
            </a:r>
            <a:r>
              <a:rPr lang="fr-FR" sz="1200" i="1" dirty="0"/>
              <a:t> </a:t>
            </a:r>
            <a:r>
              <a:rPr lang="fr-FR" sz="1200" i="1" dirty="0" err="1"/>
              <a:t>Renewables</a:t>
            </a:r>
            <a:r>
              <a:rPr lang="fr-FR" sz="1200" i="1" dirty="0"/>
              <a:t> 2018 Global </a:t>
            </a:r>
            <a:r>
              <a:rPr lang="fr-FR" sz="1200" i="1" dirty="0" err="1"/>
              <a:t>Status</a:t>
            </a:r>
            <a:r>
              <a:rPr lang="fr-FR" sz="1200" i="1" dirty="0"/>
              <a:t> Report</a:t>
            </a:r>
            <a:endParaRPr lang="en-US" sz="1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4" y="1291020"/>
            <a:ext cx="8497277" cy="37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0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Global Investment in Renewable Energy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8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Global Investment in Renewable Energy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18" y="1289339"/>
            <a:ext cx="7464830" cy="3742754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Renewable Energy “Champions”</a:t>
            </a:r>
            <a:endParaRPr lang="de-DE" dirty="0"/>
          </a:p>
        </p:txBody>
      </p:sp>
      <p:sp>
        <p:nvSpPr>
          <p:cNvPr id="10" name="Rounded Rectangle 9"/>
          <p:cNvSpPr/>
          <p:nvPr/>
        </p:nvSpPr>
        <p:spPr>
          <a:xfrm>
            <a:off x="3012515" y="2382599"/>
            <a:ext cx="5277033" cy="24038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012515" y="2713949"/>
            <a:ext cx="5277032" cy="3617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15"/>
          <p:cNvSpPr txBox="1"/>
          <p:nvPr/>
        </p:nvSpPr>
        <p:spPr>
          <a:xfrm>
            <a:off x="3826933" y="5580598"/>
            <a:ext cx="418910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fr-FR" sz="1200" dirty="0"/>
              <a:t>REN21</a:t>
            </a:r>
            <a:r>
              <a:rPr lang="fr-FR" sz="1200" i="1" dirty="0"/>
              <a:t> </a:t>
            </a:r>
            <a:r>
              <a:rPr lang="fr-FR" sz="1200" i="1" dirty="0" err="1"/>
              <a:t>Renewables</a:t>
            </a:r>
            <a:r>
              <a:rPr lang="fr-FR" sz="1200" i="1" dirty="0"/>
              <a:t> 2018 Global </a:t>
            </a:r>
            <a:r>
              <a:rPr lang="fr-FR" sz="1200" i="1" dirty="0" err="1"/>
              <a:t>Status</a:t>
            </a:r>
            <a:r>
              <a:rPr lang="fr-FR" sz="1200" i="1" dirty="0"/>
              <a:t> Report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32558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461" y="245660"/>
            <a:ext cx="8291989" cy="7486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Energy Systems Integration and Enabling Technologies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8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461" y="245660"/>
            <a:ext cx="8291989" cy="7486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Energy Systems Integration and Enabling Technologies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351" y="975801"/>
            <a:ext cx="4875868" cy="3305552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3938351" y="4299742"/>
            <a:ext cx="3900845" cy="665870"/>
          </a:xfrm>
          <a:prstGeom prst="rect">
            <a:avLst/>
          </a:prstGeom>
        </p:spPr>
        <p:txBody>
          <a:bodyPr vert="horz" lIns="324000" tIns="3744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7AE"/>
              </a:buClr>
              <a:buFont typeface="Lucida Grande"/>
              <a:buChar char="➜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3900" indent="-1905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0" i="1" dirty="0"/>
              <a:t>REN21 </a:t>
            </a:r>
            <a:r>
              <a:rPr lang="fr-FR" sz="1100" b="0" i="1" dirty="0" err="1"/>
              <a:t>Renewables</a:t>
            </a:r>
            <a:r>
              <a:rPr lang="fr-FR" sz="1100" b="0" i="1" dirty="0"/>
              <a:t> 2018 Global </a:t>
            </a:r>
            <a:r>
              <a:rPr lang="fr-FR" sz="1100" b="0" i="1" dirty="0" err="1"/>
              <a:t>Status</a:t>
            </a:r>
            <a:r>
              <a:rPr lang="fr-FR" sz="1100" b="0" i="1" dirty="0"/>
              <a:t> Report</a:t>
            </a:r>
            <a:endParaRPr lang="en-US" sz="1100" b="0" i="1" dirty="0"/>
          </a:p>
          <a:p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12290905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461" y="245660"/>
            <a:ext cx="8291989" cy="7486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Energy Efficiency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12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461" y="245660"/>
            <a:ext cx="8291989" cy="7486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Energy Efficiency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2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461" y="245660"/>
            <a:ext cx="8291989" cy="7486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Energy Efficiency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81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461" y="245660"/>
            <a:ext cx="8291989" cy="7486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Energy Efficiency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85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461" y="245660"/>
            <a:ext cx="8291989" cy="7486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Feature: Corporate Sourcing of Renewable Energy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83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3" y="1447801"/>
            <a:ext cx="4689720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sz="1600" b="0" dirty="0"/>
              <a:t>Global renewable power transition advancing with record capacity additions and rapidly falling costs – </a:t>
            </a:r>
            <a:r>
              <a:rPr lang="fr-FR" sz="1600" dirty="0">
                <a:solidFill>
                  <a:prstClr val="black"/>
                </a:solidFill>
              </a:rPr>
              <a:t>The transition </a:t>
            </a:r>
            <a:r>
              <a:rPr lang="fr-FR" sz="1600" dirty="0" err="1">
                <a:solidFill>
                  <a:prstClr val="black"/>
                </a:solidFill>
              </a:rPr>
              <a:t>is</a:t>
            </a:r>
            <a:r>
              <a:rPr lang="fr-FR" sz="1600" dirty="0">
                <a:solidFill>
                  <a:prstClr val="black"/>
                </a:solidFill>
              </a:rPr>
              <a:t> possible!!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buClr>
                <a:srgbClr val="3C5A75"/>
              </a:buClr>
            </a:pPr>
            <a:r>
              <a:rPr lang="en-US" sz="1600" dirty="0"/>
              <a:t>However, progress not fast enough to reach Paris Agreement goals and SDGs</a:t>
            </a:r>
            <a:endParaRPr lang="de-DE" sz="1600" dirty="0">
              <a:solidFill>
                <a:prstClr val="black"/>
              </a:solidFill>
            </a:endParaRPr>
          </a:p>
          <a:p>
            <a:pPr>
              <a:buClr>
                <a:srgbClr val="3C5A75"/>
              </a:buClr>
            </a:pPr>
            <a:r>
              <a:rPr lang="en-US" sz="1600" dirty="0">
                <a:solidFill>
                  <a:prstClr val="black"/>
                </a:solidFill>
              </a:rPr>
              <a:t>Better-integrated sectors </a:t>
            </a:r>
            <a:r>
              <a:rPr lang="en-US" sz="1600" b="0" dirty="0">
                <a:solidFill>
                  <a:prstClr val="black"/>
                </a:solidFill>
              </a:rPr>
              <a:t>- planning, policies and regulatory frameworks</a:t>
            </a:r>
          </a:p>
          <a:p>
            <a:pPr>
              <a:buClr>
                <a:srgbClr val="3C5A75"/>
              </a:buClr>
            </a:pPr>
            <a:r>
              <a:rPr lang="en-US" sz="1600" b="0" dirty="0">
                <a:solidFill>
                  <a:prstClr val="black"/>
                </a:solidFill>
              </a:rPr>
              <a:t>Systems approach: link </a:t>
            </a:r>
            <a:r>
              <a:rPr lang="en-US" sz="1600" dirty="0">
                <a:solidFill>
                  <a:prstClr val="black"/>
                </a:solidFill>
              </a:rPr>
              <a:t>energy efficiency </a:t>
            </a:r>
            <a:r>
              <a:rPr lang="en-US" sz="1600" b="0" dirty="0">
                <a:solidFill>
                  <a:prstClr val="black"/>
                </a:solidFill>
              </a:rPr>
              <a:t>and </a:t>
            </a:r>
            <a:r>
              <a:rPr lang="en-US" sz="1600" dirty="0">
                <a:solidFill>
                  <a:prstClr val="black"/>
                </a:solidFill>
              </a:rPr>
              <a:t>renewable energy</a:t>
            </a:r>
          </a:p>
          <a:p>
            <a:pPr>
              <a:buClr>
                <a:srgbClr val="3C5A75"/>
              </a:buClr>
            </a:pPr>
            <a:r>
              <a:rPr lang="fr-FR" sz="1600" b="0" dirty="0" err="1">
                <a:solidFill>
                  <a:prstClr val="black"/>
                </a:solidFill>
              </a:rPr>
              <a:t>Create</a:t>
            </a:r>
            <a:r>
              <a:rPr lang="fr-FR" sz="1600" b="0" dirty="0">
                <a:solidFill>
                  <a:prstClr val="black"/>
                </a:solidFill>
              </a:rPr>
              <a:t> a </a:t>
            </a:r>
            <a:r>
              <a:rPr lang="fr-FR" sz="1600" dirty="0" err="1">
                <a:solidFill>
                  <a:prstClr val="black"/>
                </a:solidFill>
              </a:rPr>
              <a:t>level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playing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field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b="0" dirty="0">
                <a:solidFill>
                  <a:prstClr val="black"/>
                </a:solidFill>
              </a:rPr>
              <a:t>for </a:t>
            </a:r>
            <a:r>
              <a:rPr lang="fr-FR" sz="1600" b="0" dirty="0" err="1">
                <a:solidFill>
                  <a:prstClr val="black"/>
                </a:solidFill>
              </a:rPr>
              <a:t>renewables</a:t>
            </a:r>
            <a:r>
              <a:rPr lang="fr-FR" sz="1600" b="0" dirty="0">
                <a:solidFill>
                  <a:prstClr val="black"/>
                </a:solidFill>
              </a:rPr>
              <a:t> and </a:t>
            </a:r>
            <a:r>
              <a:rPr lang="fr-FR" sz="1600" b="0" dirty="0" err="1">
                <a:solidFill>
                  <a:prstClr val="black"/>
                </a:solidFill>
              </a:rPr>
              <a:t>decentralised</a:t>
            </a:r>
            <a:r>
              <a:rPr lang="fr-FR" sz="1600" b="0" dirty="0">
                <a:solidFill>
                  <a:prstClr val="black"/>
                </a:solidFill>
              </a:rPr>
              <a:t> off-</a:t>
            </a:r>
            <a:r>
              <a:rPr lang="fr-FR" sz="1600" b="0" dirty="0" err="1">
                <a:solidFill>
                  <a:prstClr val="black"/>
                </a:solidFill>
              </a:rPr>
              <a:t>grid</a:t>
            </a:r>
            <a:r>
              <a:rPr lang="fr-FR" sz="1600" b="0" dirty="0">
                <a:solidFill>
                  <a:prstClr val="black"/>
                </a:solidFill>
              </a:rPr>
              <a:t> </a:t>
            </a:r>
            <a:r>
              <a:rPr lang="fr-FR" sz="1600" b="0" dirty="0" err="1">
                <a:solidFill>
                  <a:prstClr val="black"/>
                </a:solidFill>
              </a:rPr>
              <a:t>renewables</a:t>
            </a:r>
            <a:endParaRPr lang="fr-FR" sz="1600" b="0" dirty="0">
              <a:solidFill>
                <a:prstClr val="black"/>
              </a:solidFill>
            </a:endParaRPr>
          </a:p>
          <a:p>
            <a:pPr>
              <a:buClr>
                <a:srgbClr val="3C5A75"/>
              </a:buClr>
            </a:pPr>
            <a:r>
              <a:rPr lang="fr-FR" sz="1600" dirty="0" err="1"/>
              <a:t>Make</a:t>
            </a:r>
            <a:r>
              <a:rPr lang="fr-FR" sz="1600" dirty="0"/>
              <a:t> all trends visible: </a:t>
            </a:r>
            <a:r>
              <a:rPr lang="fr-FR" sz="1600" b="0" dirty="0"/>
              <a:t>Much </a:t>
            </a:r>
            <a:r>
              <a:rPr lang="fr-FR" sz="1600" b="0" dirty="0" err="1"/>
              <a:t>is</a:t>
            </a:r>
            <a:r>
              <a:rPr lang="fr-FR" sz="1600" b="0" dirty="0"/>
              <a:t> happening, but data </a:t>
            </a:r>
            <a:r>
              <a:rPr lang="fr-FR" sz="1600" b="0" dirty="0" err="1"/>
              <a:t>is</a:t>
            </a:r>
            <a:r>
              <a:rPr lang="fr-FR" sz="1600" b="0" dirty="0"/>
              <a:t> not </a:t>
            </a:r>
            <a:r>
              <a:rPr lang="fr-FR" sz="1600" b="0" dirty="0" err="1"/>
              <a:t>consolidated</a:t>
            </a:r>
            <a:r>
              <a:rPr lang="fr-FR" sz="1600" b="0" dirty="0"/>
              <a:t> – </a:t>
            </a:r>
            <a:r>
              <a:rPr lang="fr-FR" sz="1600" b="0" dirty="0" err="1"/>
              <a:t>renewables</a:t>
            </a:r>
            <a:r>
              <a:rPr lang="fr-FR" sz="1600" b="0" dirty="0"/>
              <a:t> at local and </a:t>
            </a:r>
            <a:r>
              <a:rPr lang="fr-FR" sz="1600" b="0" dirty="0" err="1"/>
              <a:t>sub</a:t>
            </a:r>
            <a:r>
              <a:rPr lang="fr-FR" sz="1600" b="0" dirty="0"/>
              <a:t>-national </a:t>
            </a:r>
            <a:r>
              <a:rPr lang="fr-FR" sz="1600" b="0" dirty="0" err="1"/>
              <a:t>level</a:t>
            </a:r>
            <a:r>
              <a:rPr lang="fr-FR" sz="1600" b="0" dirty="0"/>
              <a:t>, </a:t>
            </a:r>
            <a:r>
              <a:rPr lang="fr-FR" sz="1600" b="0" dirty="0" err="1"/>
              <a:t>distributed</a:t>
            </a:r>
            <a:r>
              <a:rPr lang="fr-FR" sz="1600" b="0" dirty="0"/>
              <a:t> off-</a:t>
            </a:r>
            <a:r>
              <a:rPr lang="fr-FR" sz="1600" b="0" dirty="0" err="1"/>
              <a:t>grid</a:t>
            </a:r>
            <a:r>
              <a:rPr lang="fr-FR" sz="1600" b="0" dirty="0"/>
              <a:t> </a:t>
            </a:r>
            <a:r>
              <a:rPr lang="fr-FR" sz="1600" b="0" dirty="0" err="1"/>
              <a:t>renewables</a:t>
            </a:r>
            <a:r>
              <a:rPr lang="fr-FR" sz="1600" b="0" dirty="0"/>
              <a:t>, </a:t>
            </a:r>
            <a:r>
              <a:rPr lang="fr-FR" sz="1600" b="0" dirty="0" err="1"/>
              <a:t>innovative</a:t>
            </a:r>
            <a:r>
              <a:rPr lang="fr-FR" sz="1600" b="0" dirty="0"/>
              <a:t> business </a:t>
            </a:r>
            <a:r>
              <a:rPr lang="fr-FR" sz="1600" b="0" dirty="0" err="1"/>
              <a:t>models</a:t>
            </a:r>
            <a:endParaRPr lang="en-US" sz="1600" b="0" dirty="0"/>
          </a:p>
          <a:p>
            <a:pPr>
              <a:buClr>
                <a:srgbClr val="3C5A75"/>
              </a:buClr>
            </a:pPr>
            <a:endParaRPr lang="en-US" sz="1600" dirty="0"/>
          </a:p>
          <a:p>
            <a:pPr marL="0" indent="0">
              <a:buClr>
                <a:srgbClr val="3C5A75"/>
              </a:buClr>
              <a:buNone/>
            </a:pPr>
            <a:endParaRPr lang="fr-FR" sz="1600" dirty="0"/>
          </a:p>
          <a:p>
            <a:pPr>
              <a:buClr>
                <a:srgbClr val="3C5A75"/>
              </a:buClr>
            </a:pPr>
            <a:endParaRPr lang="en-US" sz="1600" b="0" dirty="0"/>
          </a:p>
          <a:p>
            <a:pPr lvl="1"/>
            <a:endParaRPr lang="de-DE" sz="14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Conclusions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78" r="6887" b="1"/>
          <a:stretch/>
        </p:blipFill>
        <p:spPr>
          <a:xfrm>
            <a:off x="5529095" y="931377"/>
            <a:ext cx="3516067" cy="52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2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15461" y="245660"/>
            <a:ext cx="8296030" cy="74860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Renewable Energy Policy Network for the 21</a:t>
            </a:r>
            <a:r>
              <a:rPr lang="de-DE" baseline="30000" dirty="0"/>
              <a:t>st</a:t>
            </a:r>
            <a:r>
              <a:rPr lang="de-DE" dirty="0"/>
              <a:t> Century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1663" y="3796268"/>
            <a:ext cx="1930208" cy="6976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de-DE" sz="1600" i="1" baseline="30000" dirty="0"/>
              <a:t>Global Status Report: </a:t>
            </a:r>
            <a:r>
              <a:rPr lang="de-DE" sz="1600" i="1" baseline="30000" dirty="0" err="1"/>
              <a:t>yearly</a:t>
            </a:r>
            <a:r>
              <a:rPr lang="de-DE" sz="1600" i="1" baseline="30000" dirty="0"/>
              <a:t> </a:t>
            </a:r>
            <a:r>
              <a:rPr lang="de-DE" sz="1600" i="1" baseline="30000" dirty="0" err="1"/>
              <a:t>publication</a:t>
            </a:r>
            <a:r>
              <a:rPr lang="de-DE" sz="1600" i="1" baseline="30000" dirty="0"/>
              <a:t> </a:t>
            </a:r>
            <a:r>
              <a:rPr lang="de-DE" sz="1600" i="1" baseline="30000" dirty="0" err="1"/>
              <a:t>since</a:t>
            </a:r>
            <a:r>
              <a:rPr lang="de-DE" sz="1600" i="1" baseline="30000" dirty="0"/>
              <a:t> 2005</a:t>
            </a:r>
          </a:p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638011" y="3796268"/>
            <a:ext cx="1363134" cy="50270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de-DE" sz="1600" i="1" baseline="30000" dirty="0"/>
              <a:t>Global Futures Report</a:t>
            </a:r>
          </a:p>
          <a:p>
            <a:pPr algn="ctr"/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107286" y="3796268"/>
            <a:ext cx="1952099" cy="2564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de-DE" sz="1600" i="1" baseline="30000" dirty="0"/>
              <a:t>Regional Reports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41234" y="3796268"/>
            <a:ext cx="1574800" cy="50270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de-DE" sz="1600" i="1" baseline="30000" dirty="0"/>
              <a:t>www.map.ren21.net</a:t>
            </a:r>
          </a:p>
          <a:p>
            <a:pPr algn="ctr"/>
            <a:endParaRPr lang="de-DE" sz="1600" dirty="0"/>
          </a:p>
        </p:txBody>
      </p:sp>
      <p:pic>
        <p:nvPicPr>
          <p:cNvPr id="17" name="Bild 16" descr="Icons_0000_Vektor-Smartobjek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117" y="2373335"/>
            <a:ext cx="1679034" cy="131858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" name="Bild 17" descr="Icons_0001_Vektor-Smartobjek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709" y="2373334"/>
            <a:ext cx="922769" cy="131858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9" name="Bild 18" descr="Icons_0002_Vektor-Smartobjek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286" y="2373335"/>
            <a:ext cx="922769" cy="131858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0" name="Bild 19" descr="Icons_0003_Vektor-Smartobjek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585" y="2373334"/>
            <a:ext cx="922769" cy="131858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3" name="Bild 22" descr="Icons_0004_Vektor-Smartobjek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563" y="2394011"/>
            <a:ext cx="908299" cy="129791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4" name="Bild 23" descr="Icons_0005_Vektor-Smartobjek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933" y="2373334"/>
            <a:ext cx="922769" cy="13185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" name="Textfeld 18"/>
          <p:cNvSpPr txBox="1"/>
          <p:nvPr/>
        </p:nvSpPr>
        <p:spPr>
          <a:xfrm>
            <a:off x="5236566" y="4446463"/>
            <a:ext cx="3062458" cy="5334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endParaRPr lang="de-DE" baseline="30000" dirty="0">
              <a:solidFill>
                <a:prstClr val="black"/>
              </a:solidFill>
              <a:latin typeface="+mj-lt"/>
              <a:cs typeface="Arial"/>
            </a:endParaRPr>
          </a:p>
          <a:p>
            <a:pPr algn="r"/>
            <a:r>
              <a:rPr lang="de-DE" sz="2500" b="1" baseline="30000" dirty="0">
                <a:solidFill>
                  <a:prstClr val="black"/>
                </a:solidFill>
                <a:latin typeface="+mj-lt"/>
                <a:cs typeface="Arial"/>
              </a:rPr>
              <a:t>www.ren21.net/gsr</a:t>
            </a:r>
            <a:endParaRPr lang="de-DE" b="1" baseline="30000"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sp>
        <p:nvSpPr>
          <p:cNvPr id="22" name="Textfeld 18"/>
          <p:cNvSpPr txBox="1"/>
          <p:nvPr/>
        </p:nvSpPr>
        <p:spPr>
          <a:xfrm>
            <a:off x="5645042" y="5172791"/>
            <a:ext cx="2653981" cy="5334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baseline="30000" dirty="0">
                <a:solidFill>
                  <a:prstClr val="black"/>
                </a:solidFill>
                <a:latin typeface="+mj-lt"/>
                <a:cs typeface="Arial"/>
              </a:rPr>
              <a:t>Subscribe to our newsletter</a:t>
            </a:r>
          </a:p>
          <a:p>
            <a:pPr algn="r"/>
            <a:r>
              <a:rPr lang="de-DE" sz="2500" b="1" baseline="30000" dirty="0">
                <a:solidFill>
                  <a:prstClr val="black"/>
                </a:solidFill>
                <a:latin typeface="+mj-lt"/>
                <a:cs typeface="Arial"/>
              </a:rPr>
              <a:t>www.ren21.net</a:t>
            </a:r>
            <a:endParaRPr lang="de-DE" b="1" baseline="30000" dirty="0">
              <a:solidFill>
                <a:prstClr val="black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4853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15359" r="17324" b="1535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846673"/>
            <a:ext cx="7429500" cy="47339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Renewable Energy “Champions”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826933" y="5580598"/>
            <a:ext cx="418910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fr-FR" sz="1200" dirty="0"/>
              <a:t>REN21</a:t>
            </a:r>
            <a:r>
              <a:rPr lang="fr-FR" sz="1200" i="1" dirty="0"/>
              <a:t> </a:t>
            </a:r>
            <a:r>
              <a:rPr lang="fr-FR" sz="1200" i="1" dirty="0" err="1"/>
              <a:t>Renewables</a:t>
            </a:r>
            <a:r>
              <a:rPr lang="fr-FR" sz="1200" i="1" dirty="0"/>
              <a:t> 2018 Global </a:t>
            </a:r>
            <a:r>
              <a:rPr lang="fr-FR" sz="1200" i="1" dirty="0" err="1"/>
              <a:t>Status</a:t>
            </a:r>
            <a:r>
              <a:rPr lang="fr-FR" sz="1200" i="1" dirty="0"/>
              <a:t> Report</a:t>
            </a:r>
            <a:endParaRPr lang="en-US" sz="1200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3295105" y="1595275"/>
            <a:ext cx="4944144" cy="85104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295105" y="4786827"/>
            <a:ext cx="4944144" cy="54519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3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1663" y="1447801"/>
            <a:ext cx="3067812" cy="4155956"/>
          </a:xfrm>
        </p:spPr>
        <p:txBody>
          <a:bodyPr/>
          <a:lstStyle/>
          <a:p>
            <a:pPr>
              <a:buClr>
                <a:srgbClr val="3C5A75"/>
              </a:buClr>
            </a:pPr>
            <a:r>
              <a:rPr lang="en-US" b="0" dirty="0"/>
              <a:t>As of </a:t>
            </a:r>
            <a:r>
              <a:rPr lang="en-US" dirty="0"/>
              <a:t>2016</a:t>
            </a:r>
            <a:r>
              <a:rPr lang="en-US" b="0" dirty="0"/>
              <a:t>, renewable energy provided an estimated </a:t>
            </a:r>
            <a:r>
              <a:rPr lang="en-US" dirty="0"/>
              <a:t>18.2%</a:t>
            </a:r>
            <a:r>
              <a:rPr lang="en-US" b="0" dirty="0"/>
              <a:t> of </a:t>
            </a:r>
            <a:r>
              <a:rPr lang="en-US" dirty="0"/>
              <a:t>global final energy consumption</a:t>
            </a:r>
          </a:p>
          <a:p>
            <a:pPr marL="0" indent="0">
              <a:buClr>
                <a:srgbClr val="3C5A75"/>
              </a:buClr>
              <a:buNone/>
            </a:pPr>
            <a:endParaRPr lang="en-US" b="0" dirty="0"/>
          </a:p>
          <a:p>
            <a:pPr lvl="1">
              <a:buClr>
                <a:srgbClr val="3C5A75"/>
              </a:buClr>
            </a:pPr>
            <a:r>
              <a:rPr lang="en-US" b="1" dirty="0"/>
              <a:t>10.4% </a:t>
            </a:r>
            <a:r>
              <a:rPr lang="en-US" b="0" dirty="0"/>
              <a:t>was provided by </a:t>
            </a:r>
            <a:r>
              <a:rPr lang="en-US" b="1" dirty="0"/>
              <a:t>modern renewables </a:t>
            </a:r>
            <a:br>
              <a:rPr lang="en-US" b="1" dirty="0"/>
            </a:br>
            <a:r>
              <a:rPr lang="en-US" dirty="0"/>
              <a:t>(</a:t>
            </a:r>
            <a:r>
              <a:rPr lang="en-US" b="1" dirty="0"/>
              <a:t>+0.2% </a:t>
            </a:r>
            <a:r>
              <a:rPr lang="en-US" dirty="0"/>
              <a:t>compared to 2015)</a:t>
            </a:r>
          </a:p>
          <a:p>
            <a:pPr marL="0" indent="0">
              <a:buClr>
                <a:srgbClr val="3C5A75"/>
              </a:buClr>
              <a:buNone/>
            </a:pPr>
            <a:endParaRPr lang="en-US" sz="1600" dirty="0"/>
          </a:p>
          <a:p>
            <a:pPr lvl="1">
              <a:buClr>
                <a:srgbClr val="3C5A75"/>
              </a:buClr>
            </a:pPr>
            <a:r>
              <a:rPr lang="en-US" b="1" dirty="0"/>
              <a:t>7.8% </a:t>
            </a:r>
            <a:r>
              <a:rPr lang="en-US" dirty="0"/>
              <a:t>was provided by </a:t>
            </a:r>
            <a:r>
              <a:rPr lang="en-US" b="1" dirty="0"/>
              <a:t>traditional biomass </a:t>
            </a:r>
            <a:br>
              <a:rPr lang="en-US" b="1" dirty="0"/>
            </a:br>
            <a:r>
              <a:rPr lang="en-US" dirty="0"/>
              <a:t>(</a:t>
            </a:r>
            <a:r>
              <a:rPr lang="en-US" b="1" dirty="0"/>
              <a:t>-2.4% </a:t>
            </a:r>
            <a:r>
              <a:rPr lang="en-US" dirty="0"/>
              <a:t>than 2015)</a:t>
            </a:r>
          </a:p>
          <a:p>
            <a:pPr>
              <a:buClr>
                <a:srgbClr val="3C5A75"/>
              </a:buClr>
            </a:pPr>
            <a:endParaRPr lang="en-US" b="0" dirty="0"/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Renewable Energy in Total Final Energy Consumption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01817" y="4310953"/>
            <a:ext cx="3900845" cy="665870"/>
          </a:xfrm>
        </p:spPr>
        <p:txBody>
          <a:bodyPr/>
          <a:lstStyle/>
          <a:p>
            <a:r>
              <a:rPr lang="fr-FR" dirty="0"/>
              <a:t>REN21 </a:t>
            </a:r>
            <a:r>
              <a:rPr lang="fr-FR" dirty="0" err="1"/>
              <a:t>Renewables</a:t>
            </a:r>
            <a:r>
              <a:rPr lang="fr-FR" dirty="0"/>
              <a:t> 2018 Global </a:t>
            </a:r>
            <a:r>
              <a:rPr lang="fr-FR" dirty="0" err="1"/>
              <a:t>Status</a:t>
            </a:r>
            <a:r>
              <a:rPr lang="fr-FR" dirty="0"/>
              <a:t> Report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2724"/>
          <a:stretch/>
        </p:blipFill>
        <p:spPr>
          <a:xfrm>
            <a:off x="3801817" y="1447801"/>
            <a:ext cx="5005633" cy="28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5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Renewable Energy in the World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18" b="5158"/>
          <a:stretch/>
        </p:blipFill>
        <p:spPr>
          <a:xfrm>
            <a:off x="1132372" y="1267396"/>
            <a:ext cx="6679863" cy="3660864"/>
          </a:xfrm>
          <a:prstGeom prst="rect">
            <a:avLst/>
          </a:prstGeom>
        </p:spPr>
      </p:pic>
      <p:sp>
        <p:nvSpPr>
          <p:cNvPr id="8" name="Textfeld 15"/>
          <p:cNvSpPr txBox="1"/>
          <p:nvPr/>
        </p:nvSpPr>
        <p:spPr>
          <a:xfrm>
            <a:off x="3826933" y="5580598"/>
            <a:ext cx="418910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fr-FR" sz="1200" dirty="0"/>
              <a:t>REN21</a:t>
            </a:r>
            <a:r>
              <a:rPr lang="fr-FR" sz="1200" i="1" dirty="0"/>
              <a:t> </a:t>
            </a:r>
            <a:r>
              <a:rPr lang="fr-FR" sz="1200" i="1" dirty="0" err="1"/>
              <a:t>Renewables</a:t>
            </a:r>
            <a:r>
              <a:rPr lang="fr-FR" sz="1200" i="1" dirty="0"/>
              <a:t> 2018 Global </a:t>
            </a:r>
            <a:r>
              <a:rPr lang="fr-FR" sz="1200" i="1" dirty="0" err="1"/>
              <a:t>Status</a:t>
            </a:r>
            <a:r>
              <a:rPr lang="fr-FR" sz="1200" i="1" dirty="0"/>
              <a:t> Report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56443587"/>
      </p:ext>
    </p:extLst>
  </p:cSld>
  <p:clrMapOvr>
    <a:masterClrMapping/>
  </p:clrMapOvr>
</p:sld>
</file>

<file path=ppt/theme/theme1.xml><?xml version="1.0" encoding="utf-8"?>
<a:theme xmlns:a="http://schemas.openxmlformats.org/drawingml/2006/main" name="3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4224</Words>
  <Application>Microsoft Office PowerPoint</Application>
  <PresentationFormat>On-screen Show (4:3)</PresentationFormat>
  <Paragraphs>374</Paragraphs>
  <Slides>69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Century Gothic</vt:lpstr>
      <vt:lpstr>Lucida Grande</vt:lpstr>
      <vt:lpstr>3_PRESENTATION</vt:lpstr>
      <vt:lpstr>Office-Design</vt:lpstr>
      <vt:lpstr>PowerPoint Presentation</vt:lpstr>
      <vt:lpstr>REN21 is a global multi stakeholder network dedicated to the rapid uptake of renewable energy worldwide.</vt:lpstr>
      <vt:lpstr>Renewables Global Status Report</vt:lpstr>
      <vt:lpstr>PowerPoint Presentation</vt:lpstr>
      <vt:lpstr>Another Extraordinary Year for Renewable Energy</vt:lpstr>
      <vt:lpstr>Renewable Energy “Champions”</vt:lpstr>
      <vt:lpstr>Renewable Energy “Champions”</vt:lpstr>
      <vt:lpstr>Renewable Energy in Total Final Energy Consumption</vt:lpstr>
      <vt:lpstr>Renewable Energy in the World</vt:lpstr>
      <vt:lpstr>Renewable Energy in TFEC by Sector</vt:lpstr>
      <vt:lpstr>Carbon Pricing Policies</vt:lpstr>
      <vt:lpstr>Heating and Cooling</vt:lpstr>
      <vt:lpstr>Transport</vt:lpstr>
      <vt:lpstr>Power Sector</vt:lpstr>
      <vt:lpstr>Global Renewable Power Capacity </vt:lpstr>
      <vt:lpstr>Renewable Power Capacities in the World</vt:lpstr>
      <vt:lpstr>High Shares of Variable Renewable Power on the Grid</vt:lpstr>
      <vt:lpstr>Jobs in Renewable Energy</vt:lpstr>
      <vt:lpstr>Renewable Energy Policy Landscape</vt:lpstr>
      <vt:lpstr>Renewable Energy Policy Landscape</vt:lpstr>
      <vt:lpstr>Renewable Energy Policy Landscape</vt:lpstr>
      <vt:lpstr>Energy Efficiency</vt:lpstr>
      <vt:lpstr>Targets for RE and EVs</vt:lpstr>
      <vt:lpstr>Bioenergy</vt:lpstr>
      <vt:lpstr>Bioenergy</vt:lpstr>
      <vt:lpstr>Bioenergy</vt:lpstr>
      <vt:lpstr>Bioenergy</vt:lpstr>
      <vt:lpstr>Geothermal Power and Heat</vt:lpstr>
      <vt:lpstr>Geothermal Power and Heat</vt:lpstr>
      <vt:lpstr>Hydropower</vt:lpstr>
      <vt:lpstr>Hydropower</vt:lpstr>
      <vt:lpstr>Solar PV</vt:lpstr>
      <vt:lpstr>Solar PV</vt:lpstr>
      <vt:lpstr>Solar PV</vt:lpstr>
      <vt:lpstr>Solar PV</vt:lpstr>
      <vt:lpstr>Concentrating Solar Thermal Power (CSP)</vt:lpstr>
      <vt:lpstr>Concentrating Solar Thermal Power (CSP)</vt:lpstr>
      <vt:lpstr>Solar Thermal Heating and Cooling</vt:lpstr>
      <vt:lpstr>Solar Thermal Heating and Cooling</vt:lpstr>
      <vt:lpstr>Solar Thermal Heating and Cooling</vt:lpstr>
      <vt:lpstr>Solar Thermal Heating and Cooling</vt:lpstr>
      <vt:lpstr>Wind Power</vt:lpstr>
      <vt:lpstr>Wind Power</vt:lpstr>
      <vt:lpstr>Wind Power</vt:lpstr>
      <vt:lpstr>Wind Power</vt:lpstr>
      <vt:lpstr>Distributed Renewables for Energy Access</vt:lpstr>
      <vt:lpstr>Distributed Renewables for Energy Access</vt:lpstr>
      <vt:lpstr>Distributed Renewables for Energy Access</vt:lpstr>
      <vt:lpstr>Distributed Renewables for Energy Access</vt:lpstr>
      <vt:lpstr>Distributed Renewables for Energy Access</vt:lpstr>
      <vt:lpstr>Distributed Renewables for Energy Access</vt:lpstr>
      <vt:lpstr>Distributed Renewables for Energy Access</vt:lpstr>
      <vt:lpstr>Distributed Renewables for Energy Access</vt:lpstr>
      <vt:lpstr>Distributed Renewables for Energy Access</vt:lpstr>
      <vt:lpstr>Distributed Renewables for Energy Access</vt:lpstr>
      <vt:lpstr>Global Investment in Renewable Energy</vt:lpstr>
      <vt:lpstr>Global Investment in Renewable Energy</vt:lpstr>
      <vt:lpstr>Global Investment in Renewable Energy</vt:lpstr>
      <vt:lpstr>Global Investment in Renewable Energy</vt:lpstr>
      <vt:lpstr>Energy Systems Integration and Enabling Technologies</vt:lpstr>
      <vt:lpstr>Energy Systems Integration and Enabling Technologies</vt:lpstr>
      <vt:lpstr>Energy Efficiency</vt:lpstr>
      <vt:lpstr>Energy Efficiency</vt:lpstr>
      <vt:lpstr>Energy Efficiency</vt:lpstr>
      <vt:lpstr>Energy Efficiency</vt:lpstr>
      <vt:lpstr>Feature: Corporate Sourcing of Renewable Energy</vt:lpstr>
      <vt:lpstr>Conclusions</vt:lpstr>
      <vt:lpstr>Renewable Energy Policy Network for the 21st Century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weeks.de Werbeagentur GmbH</dc:creator>
  <cp:lastModifiedBy>Rana Adib</cp:lastModifiedBy>
  <cp:revision>114</cp:revision>
  <cp:lastPrinted>2018-05-13T08:38:18Z</cp:lastPrinted>
  <dcterms:created xsi:type="dcterms:W3CDTF">2016-05-18T12:39:59Z</dcterms:created>
  <dcterms:modified xsi:type="dcterms:W3CDTF">2018-10-24T19:31:50Z</dcterms:modified>
</cp:coreProperties>
</file>